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2"/>
  </p:notesMasterIdLst>
  <p:handoutMasterIdLst>
    <p:handoutMasterId r:id="rId23"/>
  </p:handoutMasterIdLst>
  <p:sldIdLst>
    <p:sldId id="2076137917" r:id="rId6"/>
    <p:sldId id="2076137918" r:id="rId7"/>
    <p:sldId id="2076137911" r:id="rId8"/>
    <p:sldId id="1370" r:id="rId9"/>
    <p:sldId id="2076137919" r:id="rId10"/>
    <p:sldId id="2076137922" r:id="rId11"/>
    <p:sldId id="2076137933" r:id="rId12"/>
    <p:sldId id="2076137923" r:id="rId13"/>
    <p:sldId id="2076137948" r:id="rId14"/>
    <p:sldId id="2076137950" r:id="rId15"/>
    <p:sldId id="2076137960" r:id="rId16"/>
    <p:sldId id="2076137924" r:id="rId17"/>
    <p:sldId id="2076137959" r:id="rId18"/>
    <p:sldId id="2076137958" r:id="rId19"/>
    <p:sldId id="2076137920" r:id="rId20"/>
    <p:sldId id="2076137921" r:id="rId21"/>
  </p:sldIdLst>
  <p:sldSz cx="12436475" cy="6994525"/>
  <p:notesSz cx="6858000" cy="9144000"/>
  <p:custDataLst>
    <p:tags r:id="rId2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23"/>
            <p14:sldId id="2076137948"/>
            <p14:sldId id="2076137950"/>
            <p14:sldId id="2076137960"/>
            <p14:sldId id="2076137924"/>
            <p14:sldId id="2076137959"/>
            <p14:sldId id="2076137958"/>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3FF"/>
    <a:srgbClr val="86B9FE"/>
    <a:srgbClr val="8AC1EB"/>
    <a:srgbClr val="0078D4"/>
    <a:srgbClr val="FFFFFF"/>
    <a:srgbClr val="FF0066"/>
    <a:srgbClr val="00BCF2"/>
    <a:srgbClr val="F2F2F2"/>
    <a:srgbClr val="000000"/>
    <a:srgbClr val="B3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57888" autoAdjust="0"/>
  </p:normalViewPr>
  <p:slideViewPr>
    <p:cSldViewPr>
      <p:cViewPr varScale="1">
        <p:scale>
          <a:sx n="111" d="100"/>
          <a:sy n="111" d="100"/>
        </p:scale>
        <p:origin x="2568" y="91"/>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dirty="0"/>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94038"/>
          <a:ext cx="1591716" cy="9550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Collect Data</a:t>
          </a:r>
        </a:p>
      </dsp:txBody>
      <dsp:txXfrm>
        <a:off x="33106" y="122010"/>
        <a:ext cx="1535772" cy="899086"/>
      </dsp:txXfrm>
    </dsp:sp>
    <dsp:sp modelId="{B9F91FD4-F82B-4991-BE8D-70E1DD9EC6C2}">
      <dsp:nvSpPr>
        <dsp:cNvPr id="0" name=""/>
        <dsp:cNvSpPr/>
      </dsp:nvSpPr>
      <dsp:spPr>
        <a:xfrm>
          <a:off x="1756023" y="374181"/>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6023" y="453130"/>
        <a:ext cx="236210" cy="236847"/>
      </dsp:txXfrm>
    </dsp:sp>
    <dsp:sp modelId="{BB1138A1-CD1C-4918-8169-15F0FAAA30AD}">
      <dsp:nvSpPr>
        <dsp:cNvPr id="0" name=""/>
        <dsp:cNvSpPr/>
      </dsp:nvSpPr>
      <dsp:spPr>
        <a:xfrm>
          <a:off x="2233538" y="94038"/>
          <a:ext cx="1591716" cy="955030"/>
        </a:xfrm>
        <a:prstGeom prst="roundRect">
          <a:avLst>
            <a:gd name="adj" fmla="val 10000"/>
          </a:avLst>
        </a:prstGeom>
        <a:solidFill>
          <a:schemeClr val="accent5">
            <a:hueOff val="-2828570"/>
            <a:satOff val="-25000"/>
            <a:lumOff val="-85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Prepare Data</a:t>
          </a:r>
        </a:p>
      </dsp:txBody>
      <dsp:txXfrm>
        <a:off x="2261510" y="122010"/>
        <a:ext cx="1535772" cy="899086"/>
      </dsp:txXfrm>
    </dsp:sp>
    <dsp:sp modelId="{684A88AC-D400-45D2-917E-3F0467F15DA3}">
      <dsp:nvSpPr>
        <dsp:cNvPr id="0" name=""/>
        <dsp:cNvSpPr/>
      </dsp:nvSpPr>
      <dsp:spPr>
        <a:xfrm>
          <a:off x="3984426" y="374181"/>
          <a:ext cx="337443" cy="394745"/>
        </a:xfrm>
        <a:prstGeom prst="rightArrow">
          <a:avLst>
            <a:gd name="adj1" fmla="val 60000"/>
            <a:gd name="adj2" fmla="val 50000"/>
          </a:avLst>
        </a:prstGeom>
        <a:solidFill>
          <a:schemeClr val="accent5">
            <a:hueOff val="-3771427"/>
            <a:satOff val="-33333"/>
            <a:lumOff val="-1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84426" y="453130"/>
        <a:ext cx="236210" cy="236847"/>
      </dsp:txXfrm>
    </dsp:sp>
    <dsp:sp modelId="{CC1C6601-F255-4267-81B4-A1239501CE4F}">
      <dsp:nvSpPr>
        <dsp:cNvPr id="0" name=""/>
        <dsp:cNvSpPr/>
      </dsp:nvSpPr>
      <dsp:spPr>
        <a:xfrm>
          <a:off x="4461941" y="94038"/>
          <a:ext cx="1591716" cy="955030"/>
        </a:xfrm>
        <a:prstGeom prst="roundRect">
          <a:avLst>
            <a:gd name="adj" fmla="val 10000"/>
          </a:avLst>
        </a:prstGeom>
        <a:solidFill>
          <a:schemeClr val="accent5">
            <a:hueOff val="-5657141"/>
            <a:satOff val="-50000"/>
            <a:lumOff val="-171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 Model</a:t>
          </a:r>
        </a:p>
      </dsp:txBody>
      <dsp:txXfrm>
        <a:off x="4489913" y="122010"/>
        <a:ext cx="1535772" cy="899086"/>
      </dsp:txXfrm>
    </dsp:sp>
    <dsp:sp modelId="{BDE6A601-9F6D-4116-9546-3A72D64B09DA}">
      <dsp:nvSpPr>
        <dsp:cNvPr id="0" name=""/>
        <dsp:cNvSpPr/>
      </dsp:nvSpPr>
      <dsp:spPr>
        <a:xfrm>
          <a:off x="6212830" y="374181"/>
          <a:ext cx="337443" cy="394745"/>
        </a:xfrm>
        <a:prstGeom prst="rightArrow">
          <a:avLst>
            <a:gd name="adj1" fmla="val 60000"/>
            <a:gd name="adj2" fmla="val 50000"/>
          </a:avLst>
        </a:prstGeom>
        <a:solidFill>
          <a:schemeClr val="accent5">
            <a:hueOff val="-7542854"/>
            <a:satOff val="-66667"/>
            <a:lumOff val="-228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12830" y="453130"/>
        <a:ext cx="236210" cy="236847"/>
      </dsp:txXfrm>
    </dsp:sp>
    <dsp:sp modelId="{BD3021EE-129D-4F11-A2E9-C7A0D62F773A}">
      <dsp:nvSpPr>
        <dsp:cNvPr id="0" name=""/>
        <dsp:cNvSpPr/>
      </dsp:nvSpPr>
      <dsp:spPr>
        <a:xfrm>
          <a:off x="6690345" y="94038"/>
          <a:ext cx="1591716" cy="955030"/>
        </a:xfrm>
        <a:prstGeom prst="roundRect">
          <a:avLst>
            <a:gd name="adj" fmla="val 10000"/>
          </a:avLst>
        </a:prstGeom>
        <a:solidFill>
          <a:schemeClr val="accent5">
            <a:hueOff val="-8485711"/>
            <a:satOff val="-75000"/>
            <a:lumOff val="-257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Evaluate Model</a:t>
          </a:r>
        </a:p>
      </dsp:txBody>
      <dsp:txXfrm>
        <a:off x="6718317" y="122010"/>
        <a:ext cx="1535772" cy="899086"/>
      </dsp:txXfrm>
    </dsp:sp>
    <dsp:sp modelId="{F752B121-A87E-4CFB-8120-D66595EA396B}">
      <dsp:nvSpPr>
        <dsp:cNvPr id="0" name=""/>
        <dsp:cNvSpPr/>
      </dsp:nvSpPr>
      <dsp:spPr>
        <a:xfrm>
          <a:off x="8441233" y="374181"/>
          <a:ext cx="337443" cy="394745"/>
        </a:xfrm>
        <a:prstGeom prst="rightArrow">
          <a:avLst>
            <a:gd name="adj1" fmla="val 60000"/>
            <a:gd name="adj2" fmla="val 50000"/>
          </a:avLst>
        </a:prstGeom>
        <a:solidFill>
          <a:schemeClr val="accent5">
            <a:hueOff val="-11314281"/>
            <a:satOff val="-100000"/>
            <a:lumOff val="-343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41233" y="453130"/>
        <a:ext cx="236210" cy="236847"/>
      </dsp:txXfrm>
    </dsp:sp>
    <dsp:sp modelId="{21BFA5B5-D329-42D1-964C-EE638721285E}">
      <dsp:nvSpPr>
        <dsp:cNvPr id="0" name=""/>
        <dsp:cNvSpPr/>
      </dsp:nvSpPr>
      <dsp:spPr>
        <a:xfrm>
          <a:off x="8918748" y="94038"/>
          <a:ext cx="1591716" cy="955030"/>
        </a:xfrm>
        <a:prstGeom prst="roundRect">
          <a:avLst>
            <a:gd name="adj" fmla="val 10000"/>
          </a:avLst>
        </a:prstGeom>
        <a:solidFill>
          <a:schemeClr val="accent5">
            <a:hueOff val="-11314281"/>
            <a:satOff val="-100000"/>
            <a:lumOff val="-343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Deploy Model</a:t>
          </a:r>
        </a:p>
      </dsp:txBody>
      <dsp:txXfrm>
        <a:off x="8946720" y="122010"/>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7/30/2020 8:11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7/30/2020 8:11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8:11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7/30/2020 8:11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8:11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481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full list of supported libraries in Python, Scala and Java, check </a:t>
            </a:r>
            <a:r>
              <a:rPr lang="en-US" dirty="0">
                <a:hlinkClick r:id="rId3"/>
              </a:rPr>
              <a:t>https://docs.microsoft.com/en-us/azure/synapse-analytics/spark/apache-spark-version-support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7646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Earlier Spark versions use RDDs to abstract data, Spark 1.3, and 1.6 introduced </a:t>
            </a:r>
            <a:r>
              <a:rPr lang="en-US" sz="900" b="0" i="0" kern="1200" dirty="0" err="1">
                <a:solidFill>
                  <a:schemeClr val="tx1"/>
                </a:solidFill>
                <a:effectLst/>
                <a:latin typeface="Segoe UI Light" pitchFamily="34" charset="0"/>
                <a:ea typeface="+mn-ea"/>
                <a:cs typeface="+mn-cs"/>
              </a:rPr>
              <a:t>DataFrames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respectively. Consider the following relative merits:</a:t>
            </a:r>
          </a:p>
          <a:p>
            <a:r>
              <a:rPr lang="en-US" sz="900" b="1" i="0" kern="1200" dirty="0" err="1">
                <a:solidFill>
                  <a:schemeClr val="tx1"/>
                </a:solidFill>
                <a:effectLst/>
                <a:latin typeface="Segoe UI Light" pitchFamily="34" charset="0"/>
                <a:ea typeface="+mn-ea"/>
                <a:cs typeface="+mn-cs"/>
              </a:rPr>
              <a:t>DataFrames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Best choice in most situations.</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Whole-stage code generation.</a:t>
            </a:r>
          </a:p>
          <a:p>
            <a:pPr lvl="1"/>
            <a:r>
              <a:rPr lang="en-US" sz="900" b="0" i="0" kern="1200" dirty="0">
                <a:solidFill>
                  <a:schemeClr val="tx1"/>
                </a:solidFill>
                <a:effectLst/>
                <a:latin typeface="Segoe UI Light" pitchFamily="34" charset="0"/>
                <a:ea typeface="+mn-ea"/>
                <a:cs typeface="+mn-cs"/>
              </a:rPr>
              <a:t>Direct memory access.</a:t>
            </a:r>
          </a:p>
          <a:p>
            <a:pPr lvl="1"/>
            <a:r>
              <a:rPr lang="en-US" sz="900" b="0" i="0" kern="1200" dirty="0">
                <a:solidFill>
                  <a:schemeClr val="tx1"/>
                </a:solidFill>
                <a:effectLst/>
                <a:latin typeface="Segoe UI Light" pitchFamily="34" charset="0"/>
                <a:ea typeface="+mn-ea"/>
                <a:cs typeface="+mn-cs"/>
              </a:rPr>
              <a:t>Low garbage collection (GC) overhead.</a:t>
            </a:r>
          </a:p>
          <a:p>
            <a:pPr lvl="1"/>
            <a:r>
              <a:rPr lang="en-US" sz="900" b="0" i="0" kern="1200" dirty="0">
                <a:solidFill>
                  <a:schemeClr val="tx1"/>
                </a:solidFill>
                <a:effectLst/>
                <a:latin typeface="Segoe UI Light" pitchFamily="34" charset="0"/>
                <a:ea typeface="+mn-ea"/>
                <a:cs typeface="+mn-cs"/>
              </a:rPr>
              <a:t>Not as developer-friendly as </a:t>
            </a:r>
            <a:r>
              <a:rPr lang="en-US" sz="900" b="0" i="0" kern="1200" dirty="0" err="1">
                <a:solidFill>
                  <a:schemeClr val="tx1"/>
                </a:solidFill>
                <a:effectLst/>
                <a:latin typeface="Segoe UI Light" pitchFamily="34" charset="0"/>
                <a:ea typeface="+mn-ea"/>
                <a:cs typeface="+mn-cs"/>
              </a:rPr>
              <a:t>DataSets</a:t>
            </a:r>
            <a:r>
              <a:rPr lang="en-US" sz="900" b="0" i="0" kern="1200" dirty="0">
                <a:solidFill>
                  <a:schemeClr val="tx1"/>
                </a:solidFill>
                <a:effectLst/>
                <a:latin typeface="Segoe UI Light" pitchFamily="34" charset="0"/>
                <a:ea typeface="+mn-ea"/>
                <a:cs typeface="+mn-cs"/>
              </a:rPr>
              <a:t>, as there are no compile-time checks or domain object programming.</a:t>
            </a:r>
          </a:p>
          <a:p>
            <a:r>
              <a:rPr lang="en-US" sz="900" b="1" i="0" kern="1200" dirty="0" err="1">
                <a:solidFill>
                  <a:schemeClr val="tx1"/>
                </a:solidFill>
                <a:effectLst/>
                <a:latin typeface="Segoe UI Light" pitchFamily="34" charset="0"/>
                <a:ea typeface="+mn-ea"/>
                <a:cs typeface="+mn-cs"/>
              </a:rPr>
              <a:t>DataSets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Good in complex ETL pipelines where the performance impact is acceptable.</a:t>
            </a:r>
          </a:p>
          <a:p>
            <a:pPr lvl="1"/>
            <a:r>
              <a:rPr lang="en-US" sz="900" b="0" i="0" kern="1200" dirty="0">
                <a:solidFill>
                  <a:schemeClr val="tx1"/>
                </a:solidFill>
                <a:effectLst/>
                <a:latin typeface="Segoe UI Light" pitchFamily="34" charset="0"/>
                <a:ea typeface="+mn-ea"/>
                <a:cs typeface="+mn-cs"/>
              </a:rPr>
              <a:t>Not good in aggregations where the performance impact can be considerable.</a:t>
            </a:r>
          </a:p>
          <a:p>
            <a:pPr lvl="1"/>
            <a:r>
              <a:rPr lang="en-US" sz="900" b="0" i="0" kern="1200" dirty="0">
                <a:solidFill>
                  <a:schemeClr val="tx1"/>
                </a:solidFill>
                <a:effectLst/>
                <a:latin typeface="Segoe UI Light" pitchFamily="34" charset="0"/>
                <a:ea typeface="+mn-ea"/>
                <a:cs typeface="+mn-cs"/>
              </a:rPr>
              <a:t>Provides query optimization through Catalyst.</a:t>
            </a:r>
          </a:p>
          <a:p>
            <a:pPr lvl="1"/>
            <a:r>
              <a:rPr lang="en-US" sz="900" b="0" i="0" kern="1200" dirty="0">
                <a:solidFill>
                  <a:schemeClr val="tx1"/>
                </a:solidFill>
                <a:effectLst/>
                <a:latin typeface="Segoe UI Light" pitchFamily="34" charset="0"/>
                <a:ea typeface="+mn-ea"/>
                <a:cs typeface="+mn-cs"/>
              </a:rPr>
              <a:t>Developer-friendly by providing domain object programming and compile-time checks.</a:t>
            </a:r>
          </a:p>
          <a:p>
            <a:pPr lvl="1"/>
            <a:r>
              <a:rPr lang="en-US" sz="900" b="0" i="0" kern="1200" dirty="0">
                <a:solidFill>
                  <a:schemeClr val="tx1"/>
                </a:solidFill>
                <a:effectLst/>
                <a:latin typeface="Segoe UI Light" pitchFamily="34" charset="0"/>
                <a:ea typeface="+mn-ea"/>
                <a:cs typeface="+mn-cs"/>
              </a:rPr>
              <a:t>Adds serialization/deserialization overhead.</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Breaks whole-stage code generation.</a:t>
            </a:r>
          </a:p>
          <a:p>
            <a:r>
              <a:rPr lang="en-US" sz="900" b="1" i="0" kern="1200" dirty="0">
                <a:solidFill>
                  <a:schemeClr val="tx1"/>
                </a:solidFill>
                <a:effectLst/>
                <a:latin typeface="Segoe UI Light" pitchFamily="34" charset="0"/>
                <a:ea typeface="+mn-ea"/>
                <a:cs typeface="+mn-cs"/>
              </a:rPr>
              <a:t>RDDs</a:t>
            </a:r>
            <a:endParaRPr lang="en-US" sz="900" b="0" i="0" kern="1200" dirty="0">
              <a:solidFill>
                <a:schemeClr val="tx1"/>
              </a:solidFill>
              <a:effectLst/>
              <a:latin typeface="Segoe UI Light" pitchFamily="34" charset="0"/>
              <a:ea typeface="+mn-ea"/>
              <a:cs typeface="+mn-cs"/>
            </a:endParaRPr>
          </a:p>
          <a:p>
            <a:pPr lvl="1"/>
            <a:r>
              <a:rPr lang="en-US" sz="900" b="0" i="0" kern="1200" dirty="0">
                <a:solidFill>
                  <a:schemeClr val="tx1"/>
                </a:solidFill>
                <a:effectLst/>
                <a:latin typeface="Segoe UI Light" pitchFamily="34" charset="0"/>
                <a:ea typeface="+mn-ea"/>
                <a:cs typeface="+mn-cs"/>
              </a:rPr>
              <a:t>You don't need to use RDDs, unless you need to build a new custom RDD.</a:t>
            </a:r>
          </a:p>
          <a:p>
            <a:pPr lvl="1"/>
            <a:r>
              <a:rPr lang="en-US" sz="900" b="0" i="0" kern="1200" dirty="0">
                <a:solidFill>
                  <a:schemeClr val="tx1"/>
                </a:solidFill>
                <a:effectLst/>
                <a:latin typeface="Segoe UI Light" pitchFamily="34" charset="0"/>
                <a:ea typeface="+mn-ea"/>
                <a:cs typeface="+mn-cs"/>
              </a:rPr>
              <a:t>No query optimization through Catalyst.</a:t>
            </a:r>
          </a:p>
          <a:p>
            <a:pPr lvl="1"/>
            <a:r>
              <a:rPr lang="en-US" sz="900" b="0" i="0" kern="1200" dirty="0">
                <a:solidFill>
                  <a:schemeClr val="tx1"/>
                </a:solidFill>
                <a:effectLst/>
                <a:latin typeface="Segoe UI Light" pitchFamily="34" charset="0"/>
                <a:ea typeface="+mn-ea"/>
                <a:cs typeface="+mn-cs"/>
              </a:rPr>
              <a:t>No whole-stage code generation.</a:t>
            </a:r>
          </a:p>
          <a:p>
            <a:pPr lvl="1"/>
            <a:r>
              <a:rPr lang="en-US" sz="900" b="0" i="0" kern="1200" dirty="0">
                <a:solidFill>
                  <a:schemeClr val="tx1"/>
                </a:solidFill>
                <a:effectLst/>
                <a:latin typeface="Segoe UI Light" pitchFamily="34" charset="0"/>
                <a:ea typeface="+mn-ea"/>
                <a:cs typeface="+mn-cs"/>
              </a:rPr>
              <a:t>High GC overhead.</a:t>
            </a:r>
          </a:p>
          <a:p>
            <a:pPr lvl="1"/>
            <a:r>
              <a:rPr lang="en-US" sz="900" b="0" i="0" kern="1200" dirty="0">
                <a:solidFill>
                  <a:schemeClr val="tx1"/>
                </a:solidFill>
                <a:effectLst/>
                <a:latin typeface="Segoe UI Light" pitchFamily="34" charset="0"/>
                <a:ea typeface="+mn-ea"/>
                <a:cs typeface="+mn-cs"/>
              </a:rPr>
              <a:t>Must use Spark 1.x legacy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42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7968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9877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8:11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6414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8:11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2.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sv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1.svg"/><Relationship Id="rId9"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version-support"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and ML</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extLst>
              <p:ext uri="{D42A27DB-BD31-4B8C-83A1-F6EECF244321}">
                <p14:modId xmlns:p14="http://schemas.microsoft.com/office/powerpoint/2010/main" val="1505916899"/>
              </p:ext>
            </p:extLst>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03EE-73DB-4560-8F20-EEBD42832703}"/>
              </a:ext>
            </a:extLst>
          </p:cNvPr>
          <p:cNvSpPr>
            <a:spLocks noGrp="1"/>
          </p:cNvSpPr>
          <p:nvPr>
            <p:ph type="title"/>
          </p:nvPr>
        </p:nvSpPr>
        <p:spPr>
          <a:xfrm>
            <a:off x="600059" y="466301"/>
            <a:ext cx="11239464" cy="821161"/>
          </a:xfrm>
        </p:spPr>
        <p:txBody>
          <a:bodyPr/>
          <a:lstStyle/>
          <a:p>
            <a:r>
              <a:rPr lang="en-US" b="1" dirty="0"/>
              <a:t>Optimize Apache Spark jobs (preview)</a:t>
            </a:r>
            <a:br>
              <a:rPr lang="en-US" b="1" dirty="0"/>
            </a:br>
            <a:endParaRPr lang="en-US" dirty="0"/>
          </a:p>
        </p:txBody>
      </p:sp>
      <p:sp>
        <p:nvSpPr>
          <p:cNvPr id="3" name="Text Placeholder 2">
            <a:extLst>
              <a:ext uri="{FF2B5EF4-FFF2-40B4-BE49-F238E27FC236}">
                <a16:creationId xmlns:a16="http://schemas.microsoft.com/office/drawing/2014/main" id="{3886D06F-1DDD-48D1-ABCD-B7F594B87CA4}"/>
              </a:ext>
            </a:extLst>
          </p:cNvPr>
          <p:cNvSpPr>
            <a:spLocks noGrp="1"/>
          </p:cNvSpPr>
          <p:nvPr>
            <p:ph type="body" sz="quarter" idx="10"/>
          </p:nvPr>
        </p:nvSpPr>
        <p:spPr>
          <a:xfrm>
            <a:off x="503237" y="1516062"/>
            <a:ext cx="11239464" cy="3200876"/>
          </a:xfrm>
        </p:spPr>
        <p:txBody>
          <a:bodyPr/>
          <a:lstStyle/>
          <a:p>
            <a:pPr marL="342900" indent="-342900">
              <a:buFont typeface="Arial" panose="020B0604020202020204" pitchFamily="34" charset="0"/>
              <a:buChar char="•"/>
            </a:pPr>
            <a:r>
              <a:rPr lang="en-US" sz="2000" b="1" dirty="0"/>
              <a:t>Choose the data abstraction: </a:t>
            </a:r>
            <a:r>
              <a:rPr lang="en-US" sz="2000" dirty="0" err="1"/>
              <a:t>DataFrames</a:t>
            </a:r>
            <a:r>
              <a:rPr lang="en-US" sz="2000" dirty="0"/>
              <a:t>, </a:t>
            </a:r>
            <a:r>
              <a:rPr lang="en-US" sz="2000" dirty="0" err="1"/>
              <a:t>DataSets</a:t>
            </a:r>
            <a:r>
              <a:rPr lang="en-US" sz="2000" dirty="0"/>
              <a:t>, RDDs</a:t>
            </a:r>
          </a:p>
          <a:p>
            <a:pPr marL="342900" indent="-342900">
              <a:buFont typeface="Arial" panose="020B0604020202020204" pitchFamily="34" charset="0"/>
              <a:buChar char="•"/>
            </a:pPr>
            <a:r>
              <a:rPr lang="en-US" sz="2000" dirty="0"/>
              <a:t>Use optimal data format: parquet with snappy compression</a:t>
            </a:r>
          </a:p>
          <a:p>
            <a:pPr marL="342900" indent="-342900">
              <a:buFont typeface="Arial" panose="020B0604020202020204" pitchFamily="34" charset="0"/>
              <a:buChar char="•"/>
            </a:pPr>
            <a:r>
              <a:rPr lang="en-US" sz="2000" dirty="0"/>
              <a:t>Use the cache:  .persist(), .cache(), CACHE TABLE</a:t>
            </a:r>
          </a:p>
          <a:p>
            <a:pPr marL="342900" indent="-342900">
              <a:buFont typeface="Arial" panose="020B0604020202020204" pitchFamily="34" charset="0"/>
              <a:buChar char="•"/>
            </a:pPr>
            <a:r>
              <a:rPr lang="en-US" sz="2000" dirty="0"/>
              <a:t>Use the memory efficiently: smaller data partitions, </a:t>
            </a:r>
            <a:r>
              <a:rPr lang="en-US" sz="2000" dirty="0" err="1"/>
              <a:t>Kryo</a:t>
            </a:r>
            <a:r>
              <a:rPr lang="en-US" sz="2000" dirty="0"/>
              <a:t> data serialization, monitor and tune settings</a:t>
            </a:r>
          </a:p>
          <a:p>
            <a:pPr marL="342900" indent="-342900">
              <a:buFont typeface="Arial" panose="020B0604020202020204" pitchFamily="34" charset="0"/>
              <a:buChar char="•"/>
            </a:pPr>
            <a:r>
              <a:rPr lang="en-US" sz="2000" dirty="0"/>
              <a:t>Optimize data serialization: </a:t>
            </a:r>
            <a:r>
              <a:rPr lang="en-US" sz="2000" dirty="0" err="1"/>
              <a:t>Kryo</a:t>
            </a:r>
            <a:r>
              <a:rPr lang="en-US" sz="2000" dirty="0"/>
              <a:t> serialization, Java serialization</a:t>
            </a:r>
          </a:p>
          <a:p>
            <a:pPr marL="342900" indent="-342900">
              <a:buFont typeface="Arial" panose="020B0604020202020204" pitchFamily="34" charset="0"/>
              <a:buChar char="•"/>
            </a:pPr>
            <a:r>
              <a:rPr lang="en-US" sz="2000" dirty="0"/>
              <a:t>Use bucketing</a:t>
            </a:r>
          </a:p>
          <a:p>
            <a:pPr marL="342900" indent="-342900">
              <a:buFont typeface="Arial" panose="020B0604020202020204" pitchFamily="34" charset="0"/>
              <a:buChar char="•"/>
            </a:pPr>
            <a:r>
              <a:rPr lang="en-US" sz="2000" dirty="0"/>
              <a:t>Optimize joins and shuffles</a:t>
            </a:r>
          </a:p>
          <a:p>
            <a:pPr marL="342900" indent="-342900">
              <a:buFont typeface="Arial" panose="020B0604020202020204" pitchFamily="34" charset="0"/>
              <a:buChar char="•"/>
            </a:pPr>
            <a:r>
              <a:rPr lang="en-US" sz="2000" dirty="0"/>
              <a:t>Optimize job execution</a:t>
            </a:r>
          </a:p>
        </p:txBody>
      </p:sp>
      <p:sp>
        <p:nvSpPr>
          <p:cNvPr id="4" name="Rectangle 3">
            <a:extLst>
              <a:ext uri="{FF2B5EF4-FFF2-40B4-BE49-F238E27FC236}">
                <a16:creationId xmlns:a16="http://schemas.microsoft.com/office/drawing/2014/main" id="{488736A6-BF49-4C89-86DE-EA50464FE50B}"/>
              </a:ext>
            </a:extLst>
          </p:cNvPr>
          <p:cNvSpPr/>
          <p:nvPr/>
        </p:nvSpPr>
        <p:spPr bwMode="auto">
          <a:xfrm>
            <a:off x="497137" y="4716938"/>
            <a:ext cx="6711700" cy="209502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Best choice in most situations.</a:t>
            </a:r>
          </a:p>
          <a:p>
            <a:r>
              <a:rPr lang="en-US" dirty="0">
                <a:latin typeface="Segoe UI Light" pitchFamily="34" charset="0"/>
              </a:rPr>
              <a:t>Provides query optimization through Catalyst.</a:t>
            </a:r>
          </a:p>
          <a:p>
            <a:r>
              <a:rPr lang="en-US" dirty="0">
                <a:latin typeface="Segoe UI Light" pitchFamily="34" charset="0"/>
              </a:rPr>
              <a:t>Whole-stage code generation.</a:t>
            </a:r>
          </a:p>
          <a:p>
            <a:r>
              <a:rPr lang="en-US" dirty="0">
                <a:latin typeface="Segoe UI Light" pitchFamily="34" charset="0"/>
              </a:rPr>
              <a:t>Direct memory access.</a:t>
            </a:r>
          </a:p>
          <a:p>
            <a:r>
              <a:rPr lang="en-US" dirty="0">
                <a:latin typeface="Segoe UI Light" pitchFamily="34" charset="0"/>
              </a:rPr>
              <a:t>Low garbage collection (GC) overhead.</a:t>
            </a:r>
          </a:p>
          <a:p>
            <a:r>
              <a:rPr lang="en-US" dirty="0">
                <a:latin typeface="Segoe UI Light" pitchFamily="34" charset="0"/>
              </a:rPr>
              <a:t>Not as developer-friendly as </a:t>
            </a:r>
            <a:r>
              <a:rPr lang="en-US" dirty="0" err="1">
                <a:latin typeface="Segoe UI Light" pitchFamily="34" charset="0"/>
              </a:rPr>
              <a:t>DataSets</a:t>
            </a:r>
            <a:r>
              <a:rPr lang="en-US" dirty="0">
                <a:latin typeface="Segoe UI Light" pitchFamily="34" charset="0"/>
              </a:rPr>
              <a:t>, as there are no compile-time checks or domain object programming.</a:t>
            </a:r>
          </a:p>
          <a:p>
            <a:endParaRPr lang="en-US" sz="1372" b="1" dirty="0">
              <a:gradFill>
                <a:gsLst>
                  <a:gs pos="2917">
                    <a:prstClr val="black"/>
                  </a:gs>
                  <a:gs pos="30000">
                    <a:prstClr val="black"/>
                  </a:gs>
                </a:gsLst>
                <a:lin ang="5400000" scaled="0"/>
              </a:gradFill>
              <a:latin typeface="Segoe UI"/>
            </a:endParaRPr>
          </a:p>
        </p:txBody>
      </p:sp>
      <p:cxnSp>
        <p:nvCxnSpPr>
          <p:cNvPr id="5" name="Straight Connector 4">
            <a:extLst>
              <a:ext uri="{FF2B5EF4-FFF2-40B4-BE49-F238E27FC236}">
                <a16:creationId xmlns:a16="http://schemas.microsoft.com/office/drawing/2014/main" id="{AE413707-144E-4B69-BF45-7D60B89EE06F}"/>
              </a:ext>
            </a:extLst>
          </p:cNvPr>
          <p:cNvCxnSpPr>
            <a:cxnSpLocks/>
            <a:stCxn id="7" idx="2"/>
            <a:endCxn id="4" idx="0"/>
          </p:cNvCxnSpPr>
          <p:nvPr/>
        </p:nvCxnSpPr>
        <p:spPr>
          <a:xfrm flipH="1">
            <a:off x="3852987" y="1935162"/>
            <a:ext cx="1031750"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12D1C45-63D2-4FC5-ACB2-FCCA8F3E78D1}"/>
              </a:ext>
            </a:extLst>
          </p:cNvPr>
          <p:cNvSpPr/>
          <p:nvPr/>
        </p:nvSpPr>
        <p:spPr bwMode="auto">
          <a:xfrm>
            <a:off x="4160837" y="1325562"/>
            <a:ext cx="1447800"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2E27042-43D0-4853-9508-65C53E42D51D}"/>
              </a:ext>
            </a:extLst>
          </p:cNvPr>
          <p:cNvSpPr/>
          <p:nvPr/>
        </p:nvSpPr>
        <p:spPr bwMode="auto">
          <a:xfrm>
            <a:off x="5608637" y="1325562"/>
            <a:ext cx="1219202"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BD4CB0A-8F79-4260-9882-93385D30218D}"/>
              </a:ext>
            </a:extLst>
          </p:cNvPr>
          <p:cNvSpPr/>
          <p:nvPr/>
        </p:nvSpPr>
        <p:spPr bwMode="auto">
          <a:xfrm>
            <a:off x="2484437" y="4716938"/>
            <a:ext cx="86868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Good in complex ETL pipelines where the performance impact is acceptable.</a:t>
            </a:r>
          </a:p>
          <a:p>
            <a:r>
              <a:rPr lang="en-US" dirty="0">
                <a:latin typeface="Segoe UI Light" pitchFamily="34" charset="0"/>
              </a:rPr>
              <a:t>Not good in aggregations where the performance impact can be considerable.</a:t>
            </a:r>
          </a:p>
          <a:p>
            <a:r>
              <a:rPr lang="en-US" dirty="0">
                <a:latin typeface="Segoe UI Light" pitchFamily="34" charset="0"/>
              </a:rPr>
              <a:t>Provides query optimization through Catalyst.</a:t>
            </a:r>
          </a:p>
          <a:p>
            <a:r>
              <a:rPr lang="en-US" dirty="0">
                <a:latin typeface="Segoe UI Light" pitchFamily="34" charset="0"/>
              </a:rPr>
              <a:t>Developer-friendly by providing domain object programming and compile-time checks.</a:t>
            </a:r>
          </a:p>
          <a:p>
            <a:r>
              <a:rPr lang="en-US" dirty="0">
                <a:latin typeface="Segoe UI Light" pitchFamily="34" charset="0"/>
              </a:rPr>
              <a:t>Adds serialization/deserialization overhead.</a:t>
            </a:r>
          </a:p>
          <a:p>
            <a:r>
              <a:rPr lang="en-US" dirty="0">
                <a:latin typeface="Segoe UI Light" pitchFamily="34" charset="0"/>
              </a:rPr>
              <a:t>High GC overhead.</a:t>
            </a:r>
          </a:p>
          <a:p>
            <a:r>
              <a:rPr lang="en-US" dirty="0">
                <a:latin typeface="Segoe UI Light" pitchFamily="34" charset="0"/>
              </a:rPr>
              <a:t>Breaks whole-stage code generation.</a:t>
            </a:r>
          </a:p>
          <a:p>
            <a:endParaRPr lang="en-US" sz="1372" b="1" dirty="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509AD320-0ACE-48F1-BD45-C46B3BD951AD}"/>
              </a:ext>
            </a:extLst>
          </p:cNvPr>
          <p:cNvCxnSpPr>
            <a:cxnSpLocks/>
            <a:endCxn id="16" idx="0"/>
          </p:cNvCxnSpPr>
          <p:nvPr/>
        </p:nvCxnSpPr>
        <p:spPr>
          <a:xfrm>
            <a:off x="6142039" y="1935162"/>
            <a:ext cx="685798" cy="278177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8B6862A-5006-4BAA-A1D9-862C0F549F90}"/>
              </a:ext>
            </a:extLst>
          </p:cNvPr>
          <p:cNvSpPr/>
          <p:nvPr/>
        </p:nvSpPr>
        <p:spPr bwMode="auto">
          <a:xfrm>
            <a:off x="6827839" y="1325562"/>
            <a:ext cx="969583" cy="609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6A7028D-7D98-4EFB-9028-C82A20BF2939}"/>
              </a:ext>
            </a:extLst>
          </p:cNvPr>
          <p:cNvSpPr/>
          <p:nvPr/>
        </p:nvSpPr>
        <p:spPr bwMode="auto">
          <a:xfrm>
            <a:off x="5660774" y="4693434"/>
            <a:ext cx="6711700" cy="21185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dirty="0">
                <a:latin typeface="Segoe UI Light" pitchFamily="34" charset="0"/>
              </a:rPr>
              <a:t>You don't need to use RDDs, unless you need to build a new custom RDD.</a:t>
            </a:r>
          </a:p>
          <a:p>
            <a:r>
              <a:rPr lang="en-US" dirty="0">
                <a:latin typeface="Segoe UI Light" pitchFamily="34" charset="0"/>
              </a:rPr>
              <a:t>No query optimization through Catalyst.</a:t>
            </a:r>
          </a:p>
          <a:p>
            <a:r>
              <a:rPr lang="en-US" dirty="0">
                <a:latin typeface="Segoe UI Light" pitchFamily="34" charset="0"/>
              </a:rPr>
              <a:t>No whole-stage code generation.</a:t>
            </a:r>
          </a:p>
          <a:p>
            <a:r>
              <a:rPr lang="en-US" dirty="0">
                <a:latin typeface="Segoe UI Light" pitchFamily="34" charset="0"/>
              </a:rPr>
              <a:t>High GC overhead.</a:t>
            </a:r>
          </a:p>
          <a:p>
            <a:r>
              <a:rPr lang="en-US" dirty="0">
                <a:latin typeface="Segoe UI Light" pitchFamily="34" charset="0"/>
              </a:rPr>
              <a:t>Must use Spark 1.x legacy APIs.</a:t>
            </a:r>
          </a:p>
          <a:p>
            <a:endParaRPr lang="en-US" sz="1372" b="1" dirty="0">
              <a:gradFill>
                <a:gsLst>
                  <a:gs pos="2917">
                    <a:prstClr val="black"/>
                  </a:gs>
                  <a:gs pos="30000">
                    <a:prstClr val="black"/>
                  </a:gs>
                </a:gsLst>
                <a:lin ang="5400000" scaled="0"/>
              </a:gradFill>
              <a:latin typeface="Segoe UI"/>
            </a:endParaRPr>
          </a:p>
        </p:txBody>
      </p:sp>
      <p:cxnSp>
        <p:nvCxnSpPr>
          <p:cNvPr id="22" name="Straight Connector 21">
            <a:extLst>
              <a:ext uri="{FF2B5EF4-FFF2-40B4-BE49-F238E27FC236}">
                <a16:creationId xmlns:a16="http://schemas.microsoft.com/office/drawing/2014/main" id="{ECE1FB82-B1BC-43E6-A7B5-1EBA3FCDE359}"/>
              </a:ext>
            </a:extLst>
          </p:cNvPr>
          <p:cNvCxnSpPr>
            <a:cxnSpLocks/>
            <a:stCxn id="20" idx="2"/>
            <a:endCxn id="21" idx="0"/>
          </p:cNvCxnSpPr>
          <p:nvPr/>
        </p:nvCxnSpPr>
        <p:spPr>
          <a:xfrm>
            <a:off x="7312631" y="1935162"/>
            <a:ext cx="1703993" cy="275827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9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14" grpId="0" animBg="1"/>
      <p:bldP spid="14" grpId="1" animBg="1"/>
      <p:bldP spid="16" grpId="0" animBg="1"/>
      <p:bldP spid="16" grpId="1"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BB29-FDC0-41EA-888E-B9BB38E01C0D}"/>
              </a:ext>
            </a:extLst>
          </p:cNvPr>
          <p:cNvSpPr>
            <a:spLocks noGrp="1"/>
          </p:cNvSpPr>
          <p:nvPr>
            <p:ph type="title"/>
          </p:nvPr>
        </p:nvSpPr>
        <p:spPr/>
        <p:txBody>
          <a:bodyPr/>
          <a:lstStyle/>
          <a:p>
            <a:r>
              <a:rPr lang="en-US" dirty="0"/>
              <a:t>Integrated SQL Pool connectivity</a:t>
            </a:r>
          </a:p>
        </p:txBody>
      </p:sp>
      <p:sp>
        <p:nvSpPr>
          <p:cNvPr id="3" name="Text Placeholder 2">
            <a:extLst>
              <a:ext uri="{FF2B5EF4-FFF2-40B4-BE49-F238E27FC236}">
                <a16:creationId xmlns:a16="http://schemas.microsoft.com/office/drawing/2014/main" id="{29BA2B29-2847-4567-AA1E-97ECDD751372}"/>
              </a:ext>
            </a:extLst>
          </p:cNvPr>
          <p:cNvSpPr>
            <a:spLocks noGrp="1"/>
          </p:cNvSpPr>
          <p:nvPr>
            <p:ph type="body" sz="quarter" idx="10"/>
          </p:nvPr>
        </p:nvSpPr>
        <p:spPr>
          <a:xfrm>
            <a:off x="598148" y="1462924"/>
            <a:ext cx="5543889" cy="3447098"/>
          </a:xfrm>
        </p:spPr>
        <p:txBody>
          <a:bodyPr/>
          <a:lstStyle/>
          <a:p>
            <a:r>
              <a:rPr lang="en-US" sz="2000" dirty="0">
                <a:latin typeface="+mn-lt"/>
              </a:rPr>
              <a:t>The </a:t>
            </a:r>
            <a:r>
              <a:rPr lang="en-US" sz="2000" b="1" dirty="0" err="1">
                <a:latin typeface="+mn-lt"/>
              </a:rPr>
              <a:t>sqlanalytics</a:t>
            </a:r>
            <a:r>
              <a:rPr lang="en-US" sz="2000" dirty="0">
                <a:latin typeface="+mn-lt"/>
              </a:rPr>
              <a:t> spark provider</a:t>
            </a:r>
          </a:p>
          <a:p>
            <a:endParaRPr lang="en-US" sz="2000" dirty="0">
              <a:latin typeface="+mn-lt"/>
            </a:endParaRPr>
          </a:p>
          <a:p>
            <a:endParaRPr lang="en-US" sz="2000" dirty="0">
              <a:latin typeface="+mn-lt"/>
            </a:endParaRPr>
          </a:p>
          <a:p>
            <a:r>
              <a:rPr lang="en-US" sz="2000" dirty="0">
                <a:latin typeface="+mn-lt"/>
              </a:rPr>
              <a:t>Run SQL queries on a SQL Pool from Spark</a:t>
            </a:r>
          </a:p>
          <a:p>
            <a:endParaRPr lang="en-US" sz="2000" dirty="0">
              <a:latin typeface="+mn-lt"/>
            </a:endParaRPr>
          </a:p>
          <a:p>
            <a:endParaRPr lang="en-US" sz="2000" dirty="0">
              <a:latin typeface="+mn-lt"/>
            </a:endParaRPr>
          </a:p>
          <a:p>
            <a:r>
              <a:rPr lang="en-US" sz="2000" dirty="0">
                <a:latin typeface="+mn-lt"/>
              </a:rPr>
              <a:t>Runs a transparent </a:t>
            </a:r>
            <a:r>
              <a:rPr lang="en-US" sz="2000" dirty="0" err="1">
                <a:latin typeface="+mn-lt"/>
              </a:rPr>
              <a:t>Polybase</a:t>
            </a:r>
            <a:r>
              <a:rPr lang="en-US" sz="2000" dirty="0">
                <a:latin typeface="+mn-lt"/>
              </a:rPr>
              <a:t>-enabled data integration process behind the scenes, using a private staging area on the primary workspace data lake</a:t>
            </a:r>
          </a:p>
        </p:txBody>
      </p:sp>
      <p:pic>
        <p:nvPicPr>
          <p:cNvPr id="4" name="Picture 3">
            <a:extLst>
              <a:ext uri="{FF2B5EF4-FFF2-40B4-BE49-F238E27FC236}">
                <a16:creationId xmlns:a16="http://schemas.microsoft.com/office/drawing/2014/main" id="{0FC2DD94-51B2-44A4-B563-F7EF825BEB47}"/>
              </a:ext>
            </a:extLst>
          </p:cNvPr>
          <p:cNvPicPr>
            <a:picLocks noChangeAspect="1"/>
          </p:cNvPicPr>
          <p:nvPr/>
        </p:nvPicPr>
        <p:blipFill>
          <a:blip r:embed="rId3"/>
          <a:stretch>
            <a:fillRect/>
          </a:stretch>
        </p:blipFill>
        <p:spPr>
          <a:xfrm>
            <a:off x="6218237" y="1126888"/>
            <a:ext cx="4584338" cy="1050864"/>
          </a:xfrm>
          <a:prstGeom prst="rect">
            <a:avLst/>
          </a:prstGeom>
        </p:spPr>
      </p:pic>
      <p:pic>
        <p:nvPicPr>
          <p:cNvPr id="5" name="Picture 4">
            <a:extLst>
              <a:ext uri="{FF2B5EF4-FFF2-40B4-BE49-F238E27FC236}">
                <a16:creationId xmlns:a16="http://schemas.microsoft.com/office/drawing/2014/main" id="{8F6B0517-13C0-4352-BB76-36E9D0EA3484}"/>
              </a:ext>
            </a:extLst>
          </p:cNvPr>
          <p:cNvPicPr>
            <a:picLocks noChangeAspect="1"/>
          </p:cNvPicPr>
          <p:nvPr/>
        </p:nvPicPr>
        <p:blipFill>
          <a:blip r:embed="rId4"/>
          <a:stretch>
            <a:fillRect/>
          </a:stretch>
        </p:blipFill>
        <p:spPr>
          <a:xfrm>
            <a:off x="6218238" y="2273313"/>
            <a:ext cx="4343091" cy="2916528"/>
          </a:xfrm>
          <a:prstGeom prst="rect">
            <a:avLst/>
          </a:prstGeom>
        </p:spPr>
      </p:pic>
      <p:pic>
        <p:nvPicPr>
          <p:cNvPr id="6" name="Picture 5">
            <a:extLst>
              <a:ext uri="{FF2B5EF4-FFF2-40B4-BE49-F238E27FC236}">
                <a16:creationId xmlns:a16="http://schemas.microsoft.com/office/drawing/2014/main" id="{C376E94F-A080-4CC9-8A52-E5772312CBCC}"/>
              </a:ext>
            </a:extLst>
          </p:cNvPr>
          <p:cNvPicPr>
            <a:picLocks noChangeAspect="1"/>
          </p:cNvPicPr>
          <p:nvPr/>
        </p:nvPicPr>
        <p:blipFill>
          <a:blip r:embed="rId5"/>
          <a:stretch>
            <a:fillRect/>
          </a:stretch>
        </p:blipFill>
        <p:spPr>
          <a:xfrm>
            <a:off x="26557" y="5189841"/>
            <a:ext cx="12436475" cy="1804684"/>
          </a:xfrm>
          <a:prstGeom prst="rect">
            <a:avLst/>
          </a:prstGeom>
        </p:spPr>
      </p:pic>
      <p:sp>
        <p:nvSpPr>
          <p:cNvPr id="7" name="Rectangle 6">
            <a:extLst>
              <a:ext uri="{FF2B5EF4-FFF2-40B4-BE49-F238E27FC236}">
                <a16:creationId xmlns:a16="http://schemas.microsoft.com/office/drawing/2014/main" id="{BE8B4002-75ED-4718-BF8F-6508C077F251}"/>
              </a:ext>
            </a:extLst>
          </p:cNvPr>
          <p:cNvSpPr/>
          <p:nvPr/>
        </p:nvSpPr>
        <p:spPr bwMode="auto">
          <a:xfrm>
            <a:off x="2560637" y="5630862"/>
            <a:ext cx="9849281" cy="2367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0852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Machine Learning</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ED1172-18D0-489B-B11E-449B5FBAE4E3}"/>
              </a:ext>
            </a:extLst>
          </p:cNvPr>
          <p:cNvSpPr/>
          <p:nvPr/>
        </p:nvSpPr>
        <p:spPr bwMode="auto">
          <a:xfrm>
            <a:off x="746466" y="4116968"/>
            <a:ext cx="11093057" cy="243717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     Azure Machine Learning Workspace</a:t>
            </a:r>
          </a:p>
        </p:txBody>
      </p:sp>
      <p:sp>
        <p:nvSpPr>
          <p:cNvPr id="2" name="Title 1">
            <a:extLst>
              <a:ext uri="{FF2B5EF4-FFF2-40B4-BE49-F238E27FC236}">
                <a16:creationId xmlns:a16="http://schemas.microsoft.com/office/drawing/2014/main" id="{0E2B7CD2-849A-4023-B900-73408CEBCEAC}"/>
              </a:ext>
            </a:extLst>
          </p:cNvPr>
          <p:cNvSpPr>
            <a:spLocks noGrp="1"/>
          </p:cNvSpPr>
          <p:nvPr>
            <p:ph type="title"/>
          </p:nvPr>
        </p:nvSpPr>
        <p:spPr/>
        <p:txBody>
          <a:bodyPr/>
          <a:lstStyle/>
          <a:p>
            <a:r>
              <a:rPr lang="en-US" dirty="0"/>
              <a:t>Using Azure Machine Learning from Synapse</a:t>
            </a:r>
          </a:p>
        </p:txBody>
      </p:sp>
      <p:sp>
        <p:nvSpPr>
          <p:cNvPr id="7" name="Rectangle 6">
            <a:extLst>
              <a:ext uri="{FF2B5EF4-FFF2-40B4-BE49-F238E27FC236}">
                <a16:creationId xmlns:a16="http://schemas.microsoft.com/office/drawing/2014/main" id="{8B005065-817A-4701-9458-F4A5900ACE94}"/>
              </a:ext>
            </a:extLst>
          </p:cNvPr>
          <p:cNvSpPr/>
          <p:nvPr/>
        </p:nvSpPr>
        <p:spPr bwMode="auto">
          <a:xfrm>
            <a:off x="3447576" y="1138473"/>
            <a:ext cx="6428261" cy="2176445"/>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      Synapse Workspace</a:t>
            </a:r>
          </a:p>
        </p:txBody>
      </p:sp>
      <p:sp>
        <p:nvSpPr>
          <p:cNvPr id="8" name="Rectangle 7">
            <a:extLst>
              <a:ext uri="{FF2B5EF4-FFF2-40B4-BE49-F238E27FC236}">
                <a16:creationId xmlns:a16="http://schemas.microsoft.com/office/drawing/2014/main" id="{09B037A3-85EB-4D04-9742-26951F1EA730}"/>
              </a:ext>
            </a:extLst>
          </p:cNvPr>
          <p:cNvSpPr/>
          <p:nvPr/>
        </p:nvSpPr>
        <p:spPr bwMode="auto">
          <a:xfrm>
            <a:off x="3608475" y="1677191"/>
            <a:ext cx="3400433" cy="1239412"/>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ctr" defTabSz="932472" fontAlgn="base">
              <a:spcBef>
                <a:spcPct val="0"/>
              </a:spcBef>
              <a:spcAft>
                <a:spcPct val="0"/>
              </a:spcAft>
            </a:pPr>
            <a:r>
              <a:rPr lang="en-US" sz="1600" dirty="0" err="1">
                <a:solidFill>
                  <a:schemeClr val="tx1"/>
                </a:solidFill>
                <a:ea typeface="Segoe UI" pitchFamily="34" charset="0"/>
                <a:cs typeface="Segoe UI" pitchFamily="34" charset="0"/>
              </a:rPr>
              <a:t>PySpark</a:t>
            </a:r>
            <a:r>
              <a:rPr lang="en-US" sz="1600" dirty="0">
                <a:solidFill>
                  <a:schemeClr val="tx1"/>
                </a:solidFill>
                <a:ea typeface="Segoe UI" pitchFamily="34" charset="0"/>
                <a:cs typeface="Segoe UI" pitchFamily="34" charset="0"/>
              </a:rPr>
              <a:t> -&gt; Azure ML SDK</a:t>
            </a:r>
          </a:p>
        </p:txBody>
      </p:sp>
      <p:sp>
        <p:nvSpPr>
          <p:cNvPr id="11" name="Rectangle: Rounded Corners 10">
            <a:extLst>
              <a:ext uri="{FF2B5EF4-FFF2-40B4-BE49-F238E27FC236}">
                <a16:creationId xmlns:a16="http://schemas.microsoft.com/office/drawing/2014/main" id="{32B75367-4145-4CDD-85EE-70FE0B6B038E}"/>
              </a:ext>
            </a:extLst>
          </p:cNvPr>
          <p:cNvSpPr/>
          <p:nvPr/>
        </p:nvSpPr>
        <p:spPr bwMode="auto">
          <a:xfrm>
            <a:off x="2635456" y="4863093"/>
            <a:ext cx="2286000" cy="69897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Experiment</a:t>
            </a:r>
          </a:p>
        </p:txBody>
      </p:sp>
      <p:sp>
        <p:nvSpPr>
          <p:cNvPr id="12" name="Rectangle: Rounded Corners 11">
            <a:extLst>
              <a:ext uri="{FF2B5EF4-FFF2-40B4-BE49-F238E27FC236}">
                <a16:creationId xmlns:a16="http://schemas.microsoft.com/office/drawing/2014/main" id="{2D6BDFCA-012F-4D98-BD3E-3A0F87BDA1BB}"/>
              </a:ext>
            </a:extLst>
          </p:cNvPr>
          <p:cNvSpPr/>
          <p:nvPr/>
        </p:nvSpPr>
        <p:spPr bwMode="auto">
          <a:xfrm>
            <a:off x="2642124" y="5644788"/>
            <a:ext cx="2286000" cy="69897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Pipeline</a:t>
            </a:r>
          </a:p>
        </p:txBody>
      </p:sp>
      <p:sp>
        <p:nvSpPr>
          <p:cNvPr id="13" name="Rectangle: Rounded Corners 12">
            <a:extLst>
              <a:ext uri="{FF2B5EF4-FFF2-40B4-BE49-F238E27FC236}">
                <a16:creationId xmlns:a16="http://schemas.microsoft.com/office/drawing/2014/main" id="{EB2FA026-F310-44D9-9019-E303B086ADD7}"/>
              </a:ext>
            </a:extLst>
          </p:cNvPr>
          <p:cNvSpPr/>
          <p:nvPr/>
        </p:nvSpPr>
        <p:spPr bwMode="auto">
          <a:xfrm>
            <a:off x="5075237" y="4858816"/>
            <a:ext cx="2286000" cy="69898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a:t>
            </a:r>
          </a:p>
        </p:txBody>
      </p:sp>
      <p:sp>
        <p:nvSpPr>
          <p:cNvPr id="17" name="Rectangle: Rounded Corners 16">
            <a:extLst>
              <a:ext uri="{FF2B5EF4-FFF2-40B4-BE49-F238E27FC236}">
                <a16:creationId xmlns:a16="http://schemas.microsoft.com/office/drawing/2014/main" id="{21C0CBC4-B9EA-4C9A-A54B-7DF6BD7BD36A}"/>
              </a:ext>
            </a:extLst>
          </p:cNvPr>
          <p:cNvSpPr/>
          <p:nvPr/>
        </p:nvSpPr>
        <p:spPr bwMode="auto">
          <a:xfrm>
            <a:off x="972211" y="4863094"/>
            <a:ext cx="1548648" cy="146689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Compute</a:t>
            </a:r>
          </a:p>
        </p:txBody>
      </p:sp>
      <p:sp>
        <p:nvSpPr>
          <p:cNvPr id="19" name="Rectangle: Rounded Corners 18">
            <a:extLst>
              <a:ext uri="{FF2B5EF4-FFF2-40B4-BE49-F238E27FC236}">
                <a16:creationId xmlns:a16="http://schemas.microsoft.com/office/drawing/2014/main" id="{2B07B2E9-4960-4DFC-BD48-A38E5D0D061E}"/>
              </a:ext>
            </a:extLst>
          </p:cNvPr>
          <p:cNvSpPr/>
          <p:nvPr/>
        </p:nvSpPr>
        <p:spPr bwMode="auto">
          <a:xfrm>
            <a:off x="7570249" y="4858816"/>
            <a:ext cx="1331346" cy="146689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Deployment</a:t>
            </a:r>
          </a:p>
        </p:txBody>
      </p:sp>
      <p:sp>
        <p:nvSpPr>
          <p:cNvPr id="20" name="Rectangle: Rounded Corners 19">
            <a:extLst>
              <a:ext uri="{FF2B5EF4-FFF2-40B4-BE49-F238E27FC236}">
                <a16:creationId xmlns:a16="http://schemas.microsoft.com/office/drawing/2014/main" id="{A291EE45-6AA0-4952-B458-245334CD519B}"/>
              </a:ext>
            </a:extLst>
          </p:cNvPr>
          <p:cNvSpPr/>
          <p:nvPr/>
        </p:nvSpPr>
        <p:spPr bwMode="auto">
          <a:xfrm>
            <a:off x="5087405" y="5644788"/>
            <a:ext cx="2305050" cy="69897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Image</a:t>
            </a:r>
          </a:p>
        </p:txBody>
      </p:sp>
      <p:pic>
        <p:nvPicPr>
          <p:cNvPr id="23" name="Graphic 22">
            <a:extLst>
              <a:ext uri="{FF2B5EF4-FFF2-40B4-BE49-F238E27FC236}">
                <a16:creationId xmlns:a16="http://schemas.microsoft.com/office/drawing/2014/main" id="{4A88A613-E39F-40F8-8D0E-00434625D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08475" y="1280578"/>
            <a:ext cx="309043" cy="309043"/>
          </a:xfrm>
          <a:prstGeom prst="rect">
            <a:avLst/>
          </a:prstGeom>
        </p:spPr>
      </p:pic>
      <p:pic>
        <p:nvPicPr>
          <p:cNvPr id="64" name="Graphic 63">
            <a:extLst>
              <a:ext uri="{FF2B5EF4-FFF2-40B4-BE49-F238E27FC236}">
                <a16:creationId xmlns:a16="http://schemas.microsoft.com/office/drawing/2014/main" id="{55769793-7649-42A3-8953-ABB2722BC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0341" y="942857"/>
            <a:ext cx="2583242" cy="2583242"/>
          </a:xfrm>
          <a:prstGeom prst="rect">
            <a:avLst/>
          </a:prstGeom>
        </p:spPr>
      </p:pic>
      <p:sp>
        <p:nvSpPr>
          <p:cNvPr id="67" name="TextBox 66">
            <a:extLst>
              <a:ext uri="{FF2B5EF4-FFF2-40B4-BE49-F238E27FC236}">
                <a16:creationId xmlns:a16="http://schemas.microsoft.com/office/drawing/2014/main" id="{DC3D5804-DC89-4182-97C8-BE318C01CB60}"/>
              </a:ext>
            </a:extLst>
          </p:cNvPr>
          <p:cNvSpPr txBox="1"/>
          <p:nvPr/>
        </p:nvSpPr>
        <p:spPr>
          <a:xfrm>
            <a:off x="8502483" y="2046884"/>
            <a:ext cx="758959" cy="615553"/>
          </a:xfrm>
          <a:prstGeom prst="rect">
            <a:avLst/>
          </a:prstGeom>
          <a:noFill/>
        </p:spPr>
        <p:txBody>
          <a:bodyPr wrap="square" lIns="0" tIns="0" rIns="0" bIns="0" rtlCol="0" anchor="ctr">
            <a:spAutoFit/>
          </a:bodyPr>
          <a:lstStyle/>
          <a:p>
            <a:pPr algn="ctr"/>
            <a:r>
              <a:rPr lang="en-US" sz="2000" dirty="0">
                <a:solidFill>
                  <a:schemeClr val="bg1"/>
                </a:solidFill>
              </a:rPr>
              <a:t>Spark </a:t>
            </a:r>
          </a:p>
          <a:p>
            <a:pPr algn="ctr"/>
            <a:r>
              <a:rPr lang="en-US" sz="2000" dirty="0">
                <a:solidFill>
                  <a:schemeClr val="bg1"/>
                </a:solidFill>
              </a:rPr>
              <a:t>Pool</a:t>
            </a:r>
          </a:p>
        </p:txBody>
      </p:sp>
      <p:cxnSp>
        <p:nvCxnSpPr>
          <p:cNvPr id="75" name="Straight Arrow Connector 74">
            <a:extLst>
              <a:ext uri="{FF2B5EF4-FFF2-40B4-BE49-F238E27FC236}">
                <a16:creationId xmlns:a16="http://schemas.microsoft.com/office/drawing/2014/main" id="{B1099D91-498F-4705-807E-C7A3468F9425}"/>
              </a:ext>
            </a:extLst>
          </p:cNvPr>
          <p:cNvCxnSpPr>
            <a:cxnSpLocks/>
          </p:cNvCxnSpPr>
          <p:nvPr/>
        </p:nvCxnSpPr>
        <p:spPr>
          <a:xfrm>
            <a:off x="6660643" y="2897079"/>
            <a:ext cx="0" cy="120036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Cloud 78">
            <a:extLst>
              <a:ext uri="{FF2B5EF4-FFF2-40B4-BE49-F238E27FC236}">
                <a16:creationId xmlns:a16="http://schemas.microsoft.com/office/drawing/2014/main" id="{95820DA7-8CFB-47A7-BA2C-8F8B376E0864}"/>
              </a:ext>
            </a:extLst>
          </p:cNvPr>
          <p:cNvSpPr/>
          <p:nvPr/>
        </p:nvSpPr>
        <p:spPr bwMode="auto">
          <a:xfrm>
            <a:off x="9300528" y="4759576"/>
            <a:ext cx="2023110" cy="1570410"/>
          </a:xfrm>
          <a:prstGeom prst="cloud">
            <a:avLst/>
          </a:prstGeom>
          <a:solidFill>
            <a:srgbClr val="86B9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2000" dirty="0" err="1">
                <a:solidFill>
                  <a:schemeClr val="tx1"/>
                </a:solidFill>
                <a:ea typeface="Segoe UI" pitchFamily="34" charset="0"/>
                <a:cs typeface="Segoe UI" pitchFamily="34" charset="0"/>
              </a:rPr>
              <a:t>AutoML</a:t>
            </a:r>
            <a:endParaRPr lang="en-US" sz="2000" dirty="0">
              <a:solidFill>
                <a:schemeClr val="tx1"/>
              </a:solidFill>
              <a:ea typeface="Segoe UI" pitchFamily="34" charset="0"/>
              <a:cs typeface="Segoe UI" pitchFamily="34" charset="0"/>
            </a:endParaRPr>
          </a:p>
        </p:txBody>
      </p:sp>
      <p:pic>
        <p:nvPicPr>
          <p:cNvPr id="78" name="Picture 77">
            <a:extLst>
              <a:ext uri="{FF2B5EF4-FFF2-40B4-BE49-F238E27FC236}">
                <a16:creationId xmlns:a16="http://schemas.microsoft.com/office/drawing/2014/main" id="{EEB8A2A2-D35C-4818-9E2E-DC41A467329F}"/>
              </a:ext>
            </a:extLst>
          </p:cNvPr>
          <p:cNvPicPr>
            <a:picLocks noChangeAspect="1"/>
          </p:cNvPicPr>
          <p:nvPr/>
        </p:nvPicPr>
        <p:blipFill>
          <a:blip r:embed="rId7">
            <a:alphaModFix amt="94000"/>
            <a:duotone>
              <a:prstClr val="black"/>
              <a:schemeClr val="accent4">
                <a:tint val="45000"/>
                <a:satMod val="400000"/>
              </a:schemeClr>
            </a:duotone>
          </a:blip>
          <a:srcRect/>
          <a:stretch/>
        </p:blipFill>
        <p:spPr>
          <a:xfrm>
            <a:off x="10145672" y="4863094"/>
            <a:ext cx="815616" cy="792090"/>
          </a:xfrm>
          <a:prstGeom prst="rect">
            <a:avLst/>
          </a:prstGeom>
          <a:solidFill>
            <a:srgbClr val="8AC1EB"/>
          </a:solidFill>
        </p:spPr>
      </p:pic>
      <p:pic>
        <p:nvPicPr>
          <p:cNvPr id="81" name="Picture 80">
            <a:extLst>
              <a:ext uri="{FF2B5EF4-FFF2-40B4-BE49-F238E27FC236}">
                <a16:creationId xmlns:a16="http://schemas.microsoft.com/office/drawing/2014/main" id="{4F1B70B7-DF19-4D3C-89AE-5ECA2363AD19}"/>
              </a:ext>
            </a:extLst>
          </p:cNvPr>
          <p:cNvPicPr>
            <a:picLocks noChangeAspect="1"/>
          </p:cNvPicPr>
          <p:nvPr/>
        </p:nvPicPr>
        <p:blipFill>
          <a:blip r:embed="rId8">
            <a:duotone>
              <a:prstClr val="black"/>
              <a:schemeClr val="accent1">
                <a:tint val="45000"/>
                <a:satMod val="400000"/>
              </a:schemeClr>
            </a:duotone>
          </a:blip>
          <a:stretch>
            <a:fillRect/>
          </a:stretch>
        </p:blipFill>
        <p:spPr>
          <a:xfrm>
            <a:off x="3634797" y="1744662"/>
            <a:ext cx="634588" cy="634588"/>
          </a:xfrm>
          <a:prstGeom prst="rect">
            <a:avLst/>
          </a:prstGeom>
        </p:spPr>
      </p:pic>
      <p:cxnSp>
        <p:nvCxnSpPr>
          <p:cNvPr id="85" name="Straight Arrow Connector 84">
            <a:extLst>
              <a:ext uri="{FF2B5EF4-FFF2-40B4-BE49-F238E27FC236}">
                <a16:creationId xmlns:a16="http://schemas.microsoft.com/office/drawing/2014/main" id="{D9BD99F1-BA14-43EC-907B-8F85AB174D86}"/>
              </a:ext>
            </a:extLst>
          </p:cNvPr>
          <p:cNvCxnSpPr>
            <a:cxnSpLocks/>
            <a:stCxn id="8" idx="3"/>
          </p:cNvCxnSpPr>
          <p:nvPr/>
        </p:nvCxnSpPr>
        <p:spPr>
          <a:xfrm>
            <a:off x="7008908" y="2296897"/>
            <a:ext cx="1342929" cy="0"/>
          </a:xfrm>
          <a:prstGeom prst="straightConnector1">
            <a:avLst/>
          </a:prstGeom>
          <a:ln w="47625" cmpd="sng">
            <a:solidFill>
              <a:schemeClr val="tx1">
                <a:lumMod val="25000"/>
                <a:lumOff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4D347306-500B-436B-B715-A262AA88C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836" y="4230646"/>
            <a:ext cx="309647" cy="333416"/>
          </a:xfrm>
          <a:prstGeom prst="rect">
            <a:avLst/>
          </a:prstGeom>
        </p:spPr>
      </p:pic>
      <p:pic>
        <p:nvPicPr>
          <p:cNvPr id="3" name="Picture 2">
            <a:extLst>
              <a:ext uri="{FF2B5EF4-FFF2-40B4-BE49-F238E27FC236}">
                <a16:creationId xmlns:a16="http://schemas.microsoft.com/office/drawing/2014/main" id="{C5F10BC5-08A0-4F45-8171-F4AC76C30662}"/>
              </a:ext>
            </a:extLst>
          </p:cNvPr>
          <p:cNvPicPr>
            <a:picLocks noChangeAspect="1"/>
          </p:cNvPicPr>
          <p:nvPr/>
        </p:nvPicPr>
        <p:blipFill>
          <a:blip r:embed="rId11"/>
          <a:stretch>
            <a:fillRect/>
          </a:stretch>
        </p:blipFill>
        <p:spPr>
          <a:xfrm>
            <a:off x="247540" y="3061836"/>
            <a:ext cx="6191931" cy="882687"/>
          </a:xfrm>
          <a:prstGeom prst="rect">
            <a:avLst/>
          </a:prstGeom>
        </p:spPr>
      </p:pic>
    </p:spTree>
    <p:extLst>
      <p:ext uri="{BB962C8B-B14F-4D97-AF65-F5344CB8AC3E}">
        <p14:creationId xmlns:p14="http://schemas.microsoft.com/office/powerpoint/2010/main" val="137885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1"/>
                                        </p:tgtEl>
                                        <p:attrNameLst>
                                          <p:attrName>style.color</p:attrName>
                                        </p:attrNameLst>
                                      </p:cBhvr>
                                      <p:to>
                                        <a:schemeClr val="bg1"/>
                                      </p:to>
                                    </p:animClr>
                                    <p:animClr clrSpc="rgb" dir="cw">
                                      <p:cBhvr>
                                        <p:cTn id="7" dur="250" autoRev="1" fill="remove"/>
                                        <p:tgtEl>
                                          <p:spTgt spid="11"/>
                                        </p:tgtEl>
                                        <p:attrNameLst>
                                          <p:attrName>fillcolor</p:attrName>
                                        </p:attrNameLst>
                                      </p:cBhvr>
                                      <p:to>
                                        <a:schemeClr val="bg1"/>
                                      </p:to>
                                    </p:animClr>
                                    <p:set>
                                      <p:cBhvr>
                                        <p:cTn id="8" dur="250" autoRev="1" fill="remove"/>
                                        <p:tgtEl>
                                          <p:spTgt spid="11"/>
                                        </p:tgtEl>
                                        <p:attrNameLst>
                                          <p:attrName>fill.type</p:attrName>
                                        </p:attrNameLst>
                                      </p:cBhvr>
                                      <p:to>
                                        <p:strVal val="solid"/>
                                      </p:to>
                                    </p:set>
                                    <p:set>
                                      <p:cBhvr>
                                        <p:cTn id="9" dur="250" autoRev="1" fill="remove"/>
                                        <p:tgtEl>
                                          <p:spTgt spid="11"/>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2"/>
                                        </p:tgtEl>
                                        <p:attrNameLst>
                                          <p:attrName>style.color</p:attrName>
                                        </p:attrNameLst>
                                      </p:cBhvr>
                                      <p:to>
                                        <a:schemeClr val="bg1"/>
                                      </p:to>
                                    </p:animClr>
                                    <p:animClr clrSpc="rgb" dir="cw">
                                      <p:cBhvr>
                                        <p:cTn id="12" dur="250" autoRev="1" fill="remove"/>
                                        <p:tgtEl>
                                          <p:spTgt spid="12"/>
                                        </p:tgtEl>
                                        <p:attrNameLst>
                                          <p:attrName>fillcolor</p:attrName>
                                        </p:attrNameLst>
                                      </p:cBhvr>
                                      <p:to>
                                        <a:schemeClr val="bg1"/>
                                      </p:to>
                                    </p:animClr>
                                    <p:set>
                                      <p:cBhvr>
                                        <p:cTn id="13" dur="250" autoRev="1" fill="remove"/>
                                        <p:tgtEl>
                                          <p:spTgt spid="12"/>
                                        </p:tgtEl>
                                        <p:attrNameLst>
                                          <p:attrName>fill.type</p:attrName>
                                        </p:attrNameLst>
                                      </p:cBhvr>
                                      <p:to>
                                        <p:strVal val="solid"/>
                                      </p:to>
                                    </p:set>
                                    <p:set>
                                      <p:cBhvr>
                                        <p:cTn id="14" dur="250" autoRev="1" fill="remove"/>
                                        <p:tgtEl>
                                          <p:spTgt spid="12"/>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7"/>
                                        </p:tgtEl>
                                        <p:attrNameLst>
                                          <p:attrName>style.color</p:attrName>
                                        </p:attrNameLst>
                                      </p:cBhvr>
                                      <p:to>
                                        <a:schemeClr val="bg1"/>
                                      </p:to>
                                    </p:animClr>
                                    <p:animClr clrSpc="rgb" dir="cw">
                                      <p:cBhvr>
                                        <p:cTn id="17" dur="250" autoRev="1" fill="remove"/>
                                        <p:tgtEl>
                                          <p:spTgt spid="17"/>
                                        </p:tgtEl>
                                        <p:attrNameLst>
                                          <p:attrName>fillcolor</p:attrName>
                                        </p:attrNameLst>
                                      </p:cBhvr>
                                      <p:to>
                                        <a:schemeClr val="bg1"/>
                                      </p:to>
                                    </p:animClr>
                                    <p:set>
                                      <p:cBhvr>
                                        <p:cTn id="18" dur="250" autoRev="1" fill="remove"/>
                                        <p:tgtEl>
                                          <p:spTgt spid="17"/>
                                        </p:tgtEl>
                                        <p:attrNameLst>
                                          <p:attrName>fill.type</p:attrName>
                                        </p:attrNameLst>
                                      </p:cBhvr>
                                      <p:to>
                                        <p:strVal val="solid"/>
                                      </p:to>
                                    </p:set>
                                    <p:set>
                                      <p:cBhvr>
                                        <p:cTn id="19" dur="250" autoRev="1" fill="remove"/>
                                        <p:tgtEl>
                                          <p:spTgt spid="17"/>
                                        </p:tgtEl>
                                        <p:attrNameLst>
                                          <p:attrName>fill.on</p:attrName>
                                        </p:attrNameLst>
                                      </p:cBhvr>
                                      <p:to>
                                        <p:strVal val="true"/>
                                      </p:to>
                                    </p:set>
                                  </p:childTnLst>
                                </p:cTn>
                              </p:par>
                              <p:par>
                                <p:cTn id="20" presetID="27" presetClass="emph" presetSubtype="0" fill="remove" nodeType="withEffect">
                                  <p:stCondLst>
                                    <p:cond delay="0"/>
                                  </p:stCondLst>
                                  <p:childTnLst>
                                    <p:animClr clrSpc="rgb" dir="cw">
                                      <p:cBhvr override="childStyle">
                                        <p:cTn id="21" dur="250" autoRev="1" fill="remove"/>
                                        <p:tgtEl>
                                          <p:spTgt spid="75"/>
                                        </p:tgtEl>
                                        <p:attrNameLst>
                                          <p:attrName>style.color</p:attrName>
                                        </p:attrNameLst>
                                      </p:cBhvr>
                                      <p:to>
                                        <a:schemeClr val="bg1"/>
                                      </p:to>
                                    </p:animClr>
                                    <p:animClr clrSpc="rgb" dir="cw">
                                      <p:cBhvr>
                                        <p:cTn id="22" dur="250" autoRev="1" fill="remove"/>
                                        <p:tgtEl>
                                          <p:spTgt spid="75"/>
                                        </p:tgtEl>
                                        <p:attrNameLst>
                                          <p:attrName>fillcolor</p:attrName>
                                        </p:attrNameLst>
                                      </p:cBhvr>
                                      <p:to>
                                        <a:schemeClr val="bg1"/>
                                      </p:to>
                                    </p:animClr>
                                    <p:set>
                                      <p:cBhvr>
                                        <p:cTn id="23" dur="250" autoRev="1" fill="remove"/>
                                        <p:tgtEl>
                                          <p:spTgt spid="75"/>
                                        </p:tgtEl>
                                        <p:attrNameLst>
                                          <p:attrName>fill.type</p:attrName>
                                        </p:attrNameLst>
                                      </p:cBhvr>
                                      <p:to>
                                        <p:strVal val="solid"/>
                                      </p:to>
                                    </p:set>
                                    <p:set>
                                      <p:cBhvr>
                                        <p:cTn id="24" dur="250" autoRev="1" fill="remove"/>
                                        <p:tgtEl>
                                          <p:spTgt spid="7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E54AE1-6496-4A63-8FEB-FC1494F93948}"/>
              </a:ext>
            </a:extLst>
          </p:cNvPr>
          <p:cNvSpPr/>
          <p:nvPr/>
        </p:nvSpPr>
        <p:spPr bwMode="auto">
          <a:xfrm>
            <a:off x="584200" y="3996337"/>
            <a:ext cx="11255323" cy="2777525"/>
          </a:xfrm>
          <a:prstGeom prst="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      Azure Machine Learning Workspace</a:t>
            </a:r>
          </a:p>
        </p:txBody>
      </p:sp>
      <p:sp>
        <p:nvSpPr>
          <p:cNvPr id="7" name="Title 1">
            <a:extLst>
              <a:ext uri="{FF2B5EF4-FFF2-40B4-BE49-F238E27FC236}">
                <a16:creationId xmlns:a16="http://schemas.microsoft.com/office/drawing/2014/main" id="{15DCC6CE-7907-418A-9CED-DEDF922F8ED2}"/>
              </a:ext>
            </a:extLst>
          </p:cNvPr>
          <p:cNvSpPr>
            <a:spLocks noGrp="1"/>
          </p:cNvSpPr>
          <p:nvPr>
            <p:ph type="title"/>
          </p:nvPr>
        </p:nvSpPr>
        <p:spPr>
          <a:xfrm>
            <a:off x="600059" y="466301"/>
            <a:ext cx="11239464" cy="565027"/>
          </a:xfrm>
        </p:spPr>
        <p:txBody>
          <a:bodyPr/>
          <a:lstStyle/>
          <a:p>
            <a:r>
              <a:rPr lang="en-US" dirty="0" err="1"/>
              <a:t>AutoML</a:t>
            </a:r>
            <a:r>
              <a:rPr lang="en-US" dirty="0"/>
              <a:t> compute and registry services</a:t>
            </a:r>
          </a:p>
        </p:txBody>
      </p:sp>
      <p:sp>
        <p:nvSpPr>
          <p:cNvPr id="8" name="Rectangle 7">
            <a:extLst>
              <a:ext uri="{FF2B5EF4-FFF2-40B4-BE49-F238E27FC236}">
                <a16:creationId xmlns:a16="http://schemas.microsoft.com/office/drawing/2014/main" id="{4A199F5E-8242-4A85-B338-B3E2C4EB78D8}"/>
              </a:ext>
            </a:extLst>
          </p:cNvPr>
          <p:cNvSpPr/>
          <p:nvPr/>
        </p:nvSpPr>
        <p:spPr bwMode="auto">
          <a:xfrm>
            <a:off x="600059" y="1138473"/>
            <a:ext cx="11239463" cy="268574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       Synapse Workspace</a:t>
            </a:r>
          </a:p>
        </p:txBody>
      </p:sp>
      <p:sp>
        <p:nvSpPr>
          <p:cNvPr id="9" name="Rectangle 8">
            <a:extLst>
              <a:ext uri="{FF2B5EF4-FFF2-40B4-BE49-F238E27FC236}">
                <a16:creationId xmlns:a16="http://schemas.microsoft.com/office/drawing/2014/main" id="{E23F0471-892B-4209-83BA-6FD7E1761000}"/>
              </a:ext>
            </a:extLst>
          </p:cNvPr>
          <p:cNvSpPr/>
          <p:nvPr/>
        </p:nvSpPr>
        <p:spPr bwMode="auto">
          <a:xfrm>
            <a:off x="925431" y="1750914"/>
            <a:ext cx="4308179" cy="1605687"/>
          </a:xfrm>
          <a:prstGeom prst="rect">
            <a:avLst/>
          </a:prstGeom>
          <a:solidFill>
            <a:srgbClr val="C2A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Spark Notebook</a:t>
            </a:r>
          </a:p>
        </p:txBody>
      </p:sp>
      <p:sp>
        <p:nvSpPr>
          <p:cNvPr id="10" name="Rectangle: Rounded Corners 9">
            <a:extLst>
              <a:ext uri="{FF2B5EF4-FFF2-40B4-BE49-F238E27FC236}">
                <a16:creationId xmlns:a16="http://schemas.microsoft.com/office/drawing/2014/main" id="{D425456A-3FCD-40DD-AE27-93C946B72795}"/>
              </a:ext>
            </a:extLst>
          </p:cNvPr>
          <p:cNvSpPr/>
          <p:nvPr/>
        </p:nvSpPr>
        <p:spPr bwMode="auto">
          <a:xfrm>
            <a:off x="6223026" y="4094029"/>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err="1">
                <a:solidFill>
                  <a:schemeClr val="tx1"/>
                </a:solidFill>
                <a:cs typeface="Segoe UI" pitchFamily="34" charset="0"/>
              </a:rPr>
              <a:t>DataStores</a:t>
            </a:r>
            <a:endParaRPr lang="en-US" sz="1600" dirty="0">
              <a:solidFill>
                <a:schemeClr val="tx1"/>
              </a:solidFill>
              <a:cs typeface="Segoe UI" pitchFamily="34" charset="0"/>
            </a:endParaRPr>
          </a:p>
        </p:txBody>
      </p:sp>
      <p:sp>
        <p:nvSpPr>
          <p:cNvPr id="12" name="Rectangle: Rounded Corners 11">
            <a:extLst>
              <a:ext uri="{FF2B5EF4-FFF2-40B4-BE49-F238E27FC236}">
                <a16:creationId xmlns:a16="http://schemas.microsoft.com/office/drawing/2014/main" id="{4ED7771B-B2F4-479D-9BDD-370C36E1E057}"/>
              </a:ext>
            </a:extLst>
          </p:cNvPr>
          <p:cNvSpPr/>
          <p:nvPr/>
        </p:nvSpPr>
        <p:spPr bwMode="auto">
          <a:xfrm>
            <a:off x="6211433" y="5911931"/>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Model Registry</a:t>
            </a:r>
          </a:p>
        </p:txBody>
      </p:sp>
      <p:sp>
        <p:nvSpPr>
          <p:cNvPr id="13" name="Rectangle: Rounded Corners 12">
            <a:extLst>
              <a:ext uri="{FF2B5EF4-FFF2-40B4-BE49-F238E27FC236}">
                <a16:creationId xmlns:a16="http://schemas.microsoft.com/office/drawing/2014/main" id="{DCC44E34-2502-4B94-A54F-757D6BEEC191}"/>
              </a:ext>
            </a:extLst>
          </p:cNvPr>
          <p:cNvSpPr/>
          <p:nvPr/>
        </p:nvSpPr>
        <p:spPr bwMode="auto">
          <a:xfrm>
            <a:off x="731838" y="4094029"/>
            <a:ext cx="2160692" cy="715156"/>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Remote Compute (Azure ML)</a:t>
            </a:r>
          </a:p>
        </p:txBody>
      </p:sp>
      <p:pic>
        <p:nvPicPr>
          <p:cNvPr id="16" name="Graphic 15">
            <a:extLst>
              <a:ext uri="{FF2B5EF4-FFF2-40B4-BE49-F238E27FC236}">
                <a16:creationId xmlns:a16="http://schemas.microsoft.com/office/drawing/2014/main" id="{EAA54459-7FBB-4757-8154-CFE587980D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87339" y="1206602"/>
            <a:ext cx="476183" cy="476183"/>
          </a:xfrm>
          <a:prstGeom prst="rect">
            <a:avLst/>
          </a:prstGeom>
        </p:spPr>
      </p:pic>
      <p:grpSp>
        <p:nvGrpSpPr>
          <p:cNvPr id="17" name="Group 16">
            <a:extLst>
              <a:ext uri="{FF2B5EF4-FFF2-40B4-BE49-F238E27FC236}">
                <a16:creationId xmlns:a16="http://schemas.microsoft.com/office/drawing/2014/main" id="{FF3F5AE7-45A0-4E2E-A995-0732139616FD}"/>
              </a:ext>
            </a:extLst>
          </p:cNvPr>
          <p:cNvGrpSpPr/>
          <p:nvPr/>
        </p:nvGrpSpPr>
        <p:grpSpPr>
          <a:xfrm>
            <a:off x="4037209" y="750160"/>
            <a:ext cx="5064668" cy="3579409"/>
            <a:chOff x="7724853" y="807722"/>
            <a:chExt cx="2583242" cy="2583242"/>
          </a:xfrm>
        </p:grpSpPr>
        <p:pic>
          <p:nvPicPr>
            <p:cNvPr id="18" name="Graphic 17">
              <a:extLst>
                <a:ext uri="{FF2B5EF4-FFF2-40B4-BE49-F238E27FC236}">
                  <a16:creationId xmlns:a16="http://schemas.microsoft.com/office/drawing/2014/main" id="{BCF615F5-CBD4-48CC-92A8-471AFA677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4853" y="807722"/>
              <a:ext cx="2583242" cy="2583242"/>
            </a:xfrm>
            <a:prstGeom prst="rect">
              <a:avLst/>
            </a:prstGeom>
          </p:spPr>
        </p:pic>
        <p:sp>
          <p:nvSpPr>
            <p:cNvPr id="19" name="TextBox 18">
              <a:extLst>
                <a:ext uri="{FF2B5EF4-FFF2-40B4-BE49-F238E27FC236}">
                  <a16:creationId xmlns:a16="http://schemas.microsoft.com/office/drawing/2014/main" id="{969571E8-01CD-46DE-A05D-04D19CCA4024}"/>
                </a:ext>
              </a:extLst>
            </p:cNvPr>
            <p:cNvSpPr txBox="1"/>
            <p:nvPr/>
          </p:nvSpPr>
          <p:spPr>
            <a:xfrm>
              <a:off x="8431008" y="1828697"/>
              <a:ext cx="1253801" cy="235144"/>
            </a:xfrm>
            <a:prstGeom prst="rect">
              <a:avLst/>
            </a:prstGeom>
            <a:noFill/>
          </p:spPr>
          <p:txBody>
            <a:bodyPr wrap="square" lIns="0" tIns="0" rIns="0" bIns="0" rtlCol="0" anchor="ctr">
              <a:spAutoFit/>
            </a:bodyPr>
            <a:lstStyle/>
            <a:p>
              <a:pPr algn="ctr"/>
              <a:r>
                <a:rPr lang="en-US" sz="2000" dirty="0">
                  <a:solidFill>
                    <a:schemeClr val="bg1"/>
                  </a:solidFill>
                </a:rPr>
                <a:t>Spark Pool</a:t>
              </a:r>
            </a:p>
          </p:txBody>
        </p:sp>
      </p:grpSp>
      <p:cxnSp>
        <p:nvCxnSpPr>
          <p:cNvPr id="20" name="Straight Arrow Connector 19">
            <a:extLst>
              <a:ext uri="{FF2B5EF4-FFF2-40B4-BE49-F238E27FC236}">
                <a16:creationId xmlns:a16="http://schemas.microsoft.com/office/drawing/2014/main" id="{CC5DC99B-4678-47E7-840C-1733EDB44A92}"/>
              </a:ext>
            </a:extLst>
          </p:cNvPr>
          <p:cNvCxnSpPr>
            <a:cxnSpLocks/>
            <a:stCxn id="31" idx="2"/>
            <a:endCxn id="13" idx="0"/>
          </p:cNvCxnSpPr>
          <p:nvPr/>
        </p:nvCxnSpPr>
        <p:spPr>
          <a:xfrm flipH="1">
            <a:off x="1812184" y="3089520"/>
            <a:ext cx="1301342" cy="100450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C8689B1-FB66-499D-8AD8-33FAA29C3D72}"/>
              </a:ext>
            </a:extLst>
          </p:cNvPr>
          <p:cNvPicPr>
            <a:picLocks noChangeAspect="1"/>
          </p:cNvPicPr>
          <p:nvPr/>
        </p:nvPicPr>
        <p:blipFill>
          <a:blip r:embed="rId7">
            <a:duotone>
              <a:prstClr val="black"/>
              <a:schemeClr val="accent1">
                <a:tint val="45000"/>
                <a:satMod val="400000"/>
              </a:schemeClr>
            </a:duotone>
          </a:blip>
          <a:stretch>
            <a:fillRect/>
          </a:stretch>
        </p:blipFill>
        <p:spPr>
          <a:xfrm>
            <a:off x="1011826" y="1796485"/>
            <a:ext cx="634588" cy="634588"/>
          </a:xfrm>
          <a:prstGeom prst="rect">
            <a:avLst/>
          </a:prstGeom>
        </p:spPr>
      </p:pic>
      <p:cxnSp>
        <p:nvCxnSpPr>
          <p:cNvPr id="25" name="Straight Arrow Connector 24">
            <a:extLst>
              <a:ext uri="{FF2B5EF4-FFF2-40B4-BE49-F238E27FC236}">
                <a16:creationId xmlns:a16="http://schemas.microsoft.com/office/drawing/2014/main" id="{97FC70A4-AA21-44FE-8839-B9C27481DB68}"/>
              </a:ext>
            </a:extLst>
          </p:cNvPr>
          <p:cNvCxnSpPr>
            <a:cxnSpLocks/>
            <a:stCxn id="31" idx="3"/>
            <a:endCxn id="33" idx="1"/>
          </p:cNvCxnSpPr>
          <p:nvPr/>
        </p:nvCxnSpPr>
        <p:spPr>
          <a:xfrm>
            <a:off x="4494243" y="2669218"/>
            <a:ext cx="1286995" cy="2389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21757E93-3453-40A2-896E-3BBACD4E20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339" y="6183352"/>
            <a:ext cx="442298" cy="476250"/>
          </a:xfrm>
          <a:prstGeom prst="rect">
            <a:avLst/>
          </a:prstGeom>
        </p:spPr>
      </p:pic>
      <p:sp>
        <p:nvSpPr>
          <p:cNvPr id="31" name="Rectangle: Rounded Corners 30">
            <a:extLst>
              <a:ext uri="{FF2B5EF4-FFF2-40B4-BE49-F238E27FC236}">
                <a16:creationId xmlns:a16="http://schemas.microsoft.com/office/drawing/2014/main" id="{1E6FE188-8411-4960-8044-8BD254B33012}"/>
              </a:ext>
            </a:extLst>
          </p:cNvPr>
          <p:cNvSpPr/>
          <p:nvPr/>
        </p:nvSpPr>
        <p:spPr bwMode="auto">
          <a:xfrm>
            <a:off x="1732808" y="2248916"/>
            <a:ext cx="2761435" cy="84060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AutoML</a:t>
            </a:r>
            <a:r>
              <a:rPr lang="en-US" sz="2000" dirty="0">
                <a:gradFill>
                  <a:gsLst>
                    <a:gs pos="0">
                      <a:srgbClr val="FFFFFF"/>
                    </a:gs>
                    <a:gs pos="100000">
                      <a:srgbClr val="FFFFFF"/>
                    </a:gs>
                  </a:gsLst>
                  <a:lin ang="5400000" scaled="0"/>
                </a:gradFill>
                <a:ea typeface="Segoe UI" pitchFamily="34" charset="0"/>
                <a:cs typeface="Segoe UI" pitchFamily="34" charset="0"/>
              </a:rPr>
              <a:t> Integration</a:t>
            </a:r>
          </a:p>
        </p:txBody>
      </p:sp>
      <p:sp>
        <p:nvSpPr>
          <p:cNvPr id="33" name="Rectangle: Rounded Corners 32">
            <a:extLst>
              <a:ext uri="{FF2B5EF4-FFF2-40B4-BE49-F238E27FC236}">
                <a16:creationId xmlns:a16="http://schemas.microsoft.com/office/drawing/2014/main" id="{B648BC5B-3A62-4169-973B-26648BBDA4C2}"/>
              </a:ext>
            </a:extLst>
          </p:cNvPr>
          <p:cNvSpPr/>
          <p:nvPr/>
        </p:nvSpPr>
        <p:spPr bwMode="auto">
          <a:xfrm>
            <a:off x="5781238" y="2485046"/>
            <a:ext cx="1642388" cy="846230"/>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Local compute</a:t>
            </a:r>
          </a:p>
          <a:p>
            <a:pPr algn="ctr" defTabSz="932472" fontAlgn="base">
              <a:spcBef>
                <a:spcPct val="0"/>
              </a:spcBef>
              <a:spcAft>
                <a:spcPct val="0"/>
              </a:spcAft>
            </a:pPr>
            <a:r>
              <a:rPr lang="en-US" sz="1600" dirty="0">
                <a:solidFill>
                  <a:schemeClr val="tx1"/>
                </a:solidFill>
                <a:cs typeface="Segoe UI" pitchFamily="34" charset="0"/>
              </a:rPr>
              <a:t>(Spark node)</a:t>
            </a:r>
          </a:p>
        </p:txBody>
      </p:sp>
      <p:sp>
        <p:nvSpPr>
          <p:cNvPr id="37" name="Rectangle: Rounded Corners 36">
            <a:extLst>
              <a:ext uri="{FF2B5EF4-FFF2-40B4-BE49-F238E27FC236}">
                <a16:creationId xmlns:a16="http://schemas.microsoft.com/office/drawing/2014/main" id="{E62161BC-A5FD-4A73-8E05-08D939B00FD0}"/>
              </a:ext>
            </a:extLst>
          </p:cNvPr>
          <p:cNvSpPr/>
          <p:nvPr/>
        </p:nvSpPr>
        <p:spPr bwMode="auto">
          <a:xfrm>
            <a:off x="6211433" y="5002980"/>
            <a:ext cx="2286000" cy="71859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Datasets</a:t>
            </a:r>
          </a:p>
        </p:txBody>
      </p:sp>
      <p:pic>
        <p:nvPicPr>
          <p:cNvPr id="43" name="Picture 42">
            <a:extLst>
              <a:ext uri="{FF2B5EF4-FFF2-40B4-BE49-F238E27FC236}">
                <a16:creationId xmlns:a16="http://schemas.microsoft.com/office/drawing/2014/main" id="{D6D29ADE-E508-4247-9F48-7EAFC0D6C842}"/>
              </a:ext>
            </a:extLst>
          </p:cNvPr>
          <p:cNvPicPr>
            <a:picLocks noChangeAspect="1"/>
          </p:cNvPicPr>
          <p:nvPr/>
        </p:nvPicPr>
        <p:blipFill>
          <a:blip r:embed="rId10"/>
          <a:stretch>
            <a:fillRect/>
          </a:stretch>
        </p:blipFill>
        <p:spPr>
          <a:xfrm>
            <a:off x="3088509" y="4094029"/>
            <a:ext cx="2506002" cy="2069831"/>
          </a:xfrm>
          <a:prstGeom prst="rect">
            <a:avLst/>
          </a:prstGeom>
        </p:spPr>
      </p:pic>
      <p:cxnSp>
        <p:nvCxnSpPr>
          <p:cNvPr id="40" name="Straight Arrow Connector 39">
            <a:extLst>
              <a:ext uri="{FF2B5EF4-FFF2-40B4-BE49-F238E27FC236}">
                <a16:creationId xmlns:a16="http://schemas.microsoft.com/office/drawing/2014/main" id="{A6C6F166-88A6-4836-81F9-55AA3AB06310}"/>
              </a:ext>
            </a:extLst>
          </p:cNvPr>
          <p:cNvCxnSpPr>
            <a:cxnSpLocks/>
            <a:stCxn id="31" idx="2"/>
            <a:endCxn id="12" idx="1"/>
          </p:cNvCxnSpPr>
          <p:nvPr/>
        </p:nvCxnSpPr>
        <p:spPr>
          <a:xfrm>
            <a:off x="3113526" y="3089520"/>
            <a:ext cx="3097907" cy="3181707"/>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02D5E53-26C3-4B49-B41F-F7DF8C310D1C}"/>
              </a:ext>
            </a:extLst>
          </p:cNvPr>
          <p:cNvPicPr>
            <a:picLocks noChangeAspect="1"/>
          </p:cNvPicPr>
          <p:nvPr/>
        </p:nvPicPr>
        <p:blipFill>
          <a:blip r:embed="rId11"/>
          <a:stretch>
            <a:fillRect/>
          </a:stretch>
        </p:blipFill>
        <p:spPr>
          <a:xfrm>
            <a:off x="7754784" y="1906991"/>
            <a:ext cx="3920889" cy="1579382"/>
          </a:xfrm>
          <a:prstGeom prst="rect">
            <a:avLst/>
          </a:prstGeom>
        </p:spPr>
      </p:pic>
      <p:cxnSp>
        <p:nvCxnSpPr>
          <p:cNvPr id="41" name="Straight Arrow Connector 40">
            <a:extLst>
              <a:ext uri="{FF2B5EF4-FFF2-40B4-BE49-F238E27FC236}">
                <a16:creationId xmlns:a16="http://schemas.microsoft.com/office/drawing/2014/main" id="{E19F32D2-F1A0-437D-ABC1-50DE397F2855}"/>
              </a:ext>
            </a:extLst>
          </p:cNvPr>
          <p:cNvCxnSpPr>
            <a:cxnSpLocks/>
            <a:stCxn id="31" idx="2"/>
            <a:endCxn id="37" idx="1"/>
          </p:cNvCxnSpPr>
          <p:nvPr/>
        </p:nvCxnSpPr>
        <p:spPr>
          <a:xfrm>
            <a:off x="3113526" y="3089520"/>
            <a:ext cx="3097907" cy="227275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E7688E-560D-400C-B22B-37FE4CDFDE1A}"/>
              </a:ext>
            </a:extLst>
          </p:cNvPr>
          <p:cNvCxnSpPr>
            <a:cxnSpLocks/>
            <a:stCxn id="31" idx="2"/>
            <a:endCxn id="10" idx="1"/>
          </p:cNvCxnSpPr>
          <p:nvPr/>
        </p:nvCxnSpPr>
        <p:spPr>
          <a:xfrm>
            <a:off x="3113526" y="3089520"/>
            <a:ext cx="3109500" cy="136380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85B4BE8F-2E41-4994-B3DF-4411BB56BB75}"/>
              </a:ext>
            </a:extLst>
          </p:cNvPr>
          <p:cNvPicPr>
            <a:picLocks noChangeAspect="1"/>
          </p:cNvPicPr>
          <p:nvPr/>
        </p:nvPicPr>
        <p:blipFill>
          <a:blip r:embed="rId12"/>
          <a:stretch>
            <a:fillRect/>
          </a:stretch>
        </p:blipFill>
        <p:spPr>
          <a:xfrm>
            <a:off x="8843950" y="4197805"/>
            <a:ext cx="2716971" cy="1458701"/>
          </a:xfrm>
          <a:prstGeom prst="rect">
            <a:avLst/>
          </a:prstGeom>
        </p:spPr>
      </p:pic>
      <p:pic>
        <p:nvPicPr>
          <p:cNvPr id="38" name="Picture 37">
            <a:extLst>
              <a:ext uri="{FF2B5EF4-FFF2-40B4-BE49-F238E27FC236}">
                <a16:creationId xmlns:a16="http://schemas.microsoft.com/office/drawing/2014/main" id="{2A7EA696-008D-496C-94BF-2D0787614FBA}"/>
              </a:ext>
            </a:extLst>
          </p:cNvPr>
          <p:cNvPicPr>
            <a:picLocks noChangeAspect="1"/>
          </p:cNvPicPr>
          <p:nvPr/>
        </p:nvPicPr>
        <p:blipFill>
          <a:blip r:embed="rId13"/>
          <a:stretch>
            <a:fillRect/>
          </a:stretch>
        </p:blipFill>
        <p:spPr>
          <a:xfrm>
            <a:off x="8832695" y="5926659"/>
            <a:ext cx="2716971" cy="726572"/>
          </a:xfrm>
          <a:prstGeom prst="rect">
            <a:avLst/>
          </a:prstGeom>
        </p:spPr>
      </p:pic>
      <p:sp>
        <p:nvSpPr>
          <p:cNvPr id="46" name="Rectangle 45">
            <a:extLst>
              <a:ext uri="{FF2B5EF4-FFF2-40B4-BE49-F238E27FC236}">
                <a16:creationId xmlns:a16="http://schemas.microsoft.com/office/drawing/2014/main" id="{0DB60510-F6B7-4613-A720-38DD1E963E9B}"/>
              </a:ext>
            </a:extLst>
          </p:cNvPr>
          <p:cNvSpPr/>
          <p:nvPr/>
        </p:nvSpPr>
        <p:spPr bwMode="auto">
          <a:xfrm>
            <a:off x="7894637" y="3201080"/>
            <a:ext cx="3714751" cy="3924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1CB1108A-FCFE-4C90-8140-A6896482CA3D}"/>
              </a:ext>
            </a:extLst>
          </p:cNvPr>
          <p:cNvSpPr/>
          <p:nvPr/>
        </p:nvSpPr>
        <p:spPr bwMode="auto">
          <a:xfrm>
            <a:off x="4008437" y="5663845"/>
            <a:ext cx="1524000" cy="9068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159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0"/>
                                        </p:tgtEl>
                                        <p:attrNameLst>
                                          <p:attrName>style.color</p:attrName>
                                        </p:attrNameLst>
                                      </p:cBhvr>
                                      <p:to>
                                        <a:schemeClr val="bg1"/>
                                      </p:to>
                                    </p:animClr>
                                    <p:animClr clrSpc="rgb" dir="cw">
                                      <p:cBhvr>
                                        <p:cTn id="7" dur="250" autoRev="1" fill="remove"/>
                                        <p:tgtEl>
                                          <p:spTgt spid="10"/>
                                        </p:tgtEl>
                                        <p:attrNameLst>
                                          <p:attrName>fillcolor</p:attrName>
                                        </p:attrNameLst>
                                      </p:cBhvr>
                                      <p:to>
                                        <a:schemeClr val="bg1"/>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3"/>
                                        </p:tgtEl>
                                        <p:attrNameLst>
                                          <p:attrName>style.color</p:attrName>
                                        </p:attrNameLst>
                                      </p:cBhvr>
                                      <p:to>
                                        <a:schemeClr val="bg1"/>
                                      </p:to>
                                    </p:animClr>
                                    <p:animClr clrSpc="rgb" dir="cw">
                                      <p:cBhvr>
                                        <p:cTn id="12" dur="250" autoRev="1" fill="remove"/>
                                        <p:tgtEl>
                                          <p:spTgt spid="13"/>
                                        </p:tgtEl>
                                        <p:attrNameLst>
                                          <p:attrName>fillcolor</p:attrName>
                                        </p:attrNameLst>
                                      </p:cBhvr>
                                      <p:to>
                                        <a:schemeClr val="bg1"/>
                                      </p:to>
                                    </p:animClr>
                                    <p:set>
                                      <p:cBhvr>
                                        <p:cTn id="13" dur="250" autoRev="1" fill="remove"/>
                                        <p:tgtEl>
                                          <p:spTgt spid="13"/>
                                        </p:tgtEl>
                                        <p:attrNameLst>
                                          <p:attrName>fill.type</p:attrName>
                                        </p:attrNameLst>
                                      </p:cBhvr>
                                      <p:to>
                                        <p:strVal val="solid"/>
                                      </p:to>
                                    </p:set>
                                    <p:set>
                                      <p:cBhvr>
                                        <p:cTn id="14" dur="250" autoRev="1" fill="remove"/>
                                        <p:tgtEl>
                                          <p:spTgt spid="13"/>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20"/>
                                        </p:tgtEl>
                                        <p:attrNameLst>
                                          <p:attrName>style.color</p:attrName>
                                        </p:attrNameLst>
                                      </p:cBhvr>
                                      <p:to>
                                        <a:schemeClr val="bg1"/>
                                      </p:to>
                                    </p:animClr>
                                    <p:animClr clrSpc="rgb" dir="cw">
                                      <p:cBhvr>
                                        <p:cTn id="17" dur="250" autoRev="1" fill="remove"/>
                                        <p:tgtEl>
                                          <p:spTgt spid="20"/>
                                        </p:tgtEl>
                                        <p:attrNameLst>
                                          <p:attrName>fillcolor</p:attrName>
                                        </p:attrNameLst>
                                      </p:cBhvr>
                                      <p:to>
                                        <a:schemeClr val="bg1"/>
                                      </p:to>
                                    </p:animClr>
                                    <p:set>
                                      <p:cBhvr>
                                        <p:cTn id="18" dur="250" autoRev="1" fill="remove"/>
                                        <p:tgtEl>
                                          <p:spTgt spid="20"/>
                                        </p:tgtEl>
                                        <p:attrNameLst>
                                          <p:attrName>fill.type</p:attrName>
                                        </p:attrNameLst>
                                      </p:cBhvr>
                                      <p:to>
                                        <p:strVal val="solid"/>
                                      </p:to>
                                    </p:set>
                                    <p:set>
                                      <p:cBhvr>
                                        <p:cTn id="19" dur="250" autoRev="1" fill="remove"/>
                                        <p:tgtEl>
                                          <p:spTgt spid="20"/>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37"/>
                                        </p:tgtEl>
                                        <p:attrNameLst>
                                          <p:attrName>style.color</p:attrName>
                                        </p:attrNameLst>
                                      </p:cBhvr>
                                      <p:to>
                                        <a:schemeClr val="bg1"/>
                                      </p:to>
                                    </p:animClr>
                                    <p:animClr clrSpc="rgb" dir="cw">
                                      <p:cBhvr>
                                        <p:cTn id="22" dur="250" autoRev="1" fill="remove"/>
                                        <p:tgtEl>
                                          <p:spTgt spid="37"/>
                                        </p:tgtEl>
                                        <p:attrNameLst>
                                          <p:attrName>fillcolor</p:attrName>
                                        </p:attrNameLst>
                                      </p:cBhvr>
                                      <p:to>
                                        <a:schemeClr val="bg1"/>
                                      </p:to>
                                    </p:animClr>
                                    <p:set>
                                      <p:cBhvr>
                                        <p:cTn id="23" dur="250" autoRev="1" fill="remove"/>
                                        <p:tgtEl>
                                          <p:spTgt spid="37"/>
                                        </p:tgtEl>
                                        <p:attrNameLst>
                                          <p:attrName>fill.type</p:attrName>
                                        </p:attrNameLst>
                                      </p:cBhvr>
                                      <p:to>
                                        <p:strVal val="solid"/>
                                      </p:to>
                                    </p:set>
                                    <p:set>
                                      <p:cBhvr>
                                        <p:cTn id="24" dur="250" autoRev="1" fill="remove"/>
                                        <p:tgtEl>
                                          <p:spTgt spid="37"/>
                                        </p:tgtEl>
                                        <p:attrNameLst>
                                          <p:attrName>fill.on</p:attrName>
                                        </p:attrNameLst>
                                      </p:cBhvr>
                                      <p:to>
                                        <p:strVal val="true"/>
                                      </p:to>
                                    </p:set>
                                  </p:childTnLst>
                                </p:cTn>
                              </p:par>
                              <p:par>
                                <p:cTn id="25" presetID="27" presetClass="emph" presetSubtype="0" fill="remove" nodeType="withEffect">
                                  <p:stCondLst>
                                    <p:cond delay="0"/>
                                  </p:stCondLst>
                                  <p:childTnLst>
                                    <p:animClr clrSpc="rgb" dir="cw">
                                      <p:cBhvr override="childStyle">
                                        <p:cTn id="26" dur="250" autoRev="1" fill="remove"/>
                                        <p:tgtEl>
                                          <p:spTgt spid="40"/>
                                        </p:tgtEl>
                                        <p:attrNameLst>
                                          <p:attrName>style.color</p:attrName>
                                        </p:attrNameLst>
                                      </p:cBhvr>
                                      <p:to>
                                        <a:schemeClr val="bg1"/>
                                      </p:to>
                                    </p:animClr>
                                    <p:animClr clrSpc="rgb" dir="cw">
                                      <p:cBhvr>
                                        <p:cTn id="27" dur="250" autoRev="1" fill="remove"/>
                                        <p:tgtEl>
                                          <p:spTgt spid="40"/>
                                        </p:tgtEl>
                                        <p:attrNameLst>
                                          <p:attrName>fillcolor</p:attrName>
                                        </p:attrNameLst>
                                      </p:cBhvr>
                                      <p:to>
                                        <a:schemeClr val="bg1"/>
                                      </p:to>
                                    </p:animClr>
                                    <p:set>
                                      <p:cBhvr>
                                        <p:cTn id="28" dur="250" autoRev="1" fill="remove"/>
                                        <p:tgtEl>
                                          <p:spTgt spid="40"/>
                                        </p:tgtEl>
                                        <p:attrNameLst>
                                          <p:attrName>fill.type</p:attrName>
                                        </p:attrNameLst>
                                      </p:cBhvr>
                                      <p:to>
                                        <p:strVal val="solid"/>
                                      </p:to>
                                    </p:set>
                                    <p:set>
                                      <p:cBhvr>
                                        <p:cTn id="29" dur="250" autoRev="1" fill="remove"/>
                                        <p:tgtEl>
                                          <p:spTgt spid="40"/>
                                        </p:tgtEl>
                                        <p:attrNameLst>
                                          <p:attrName>fill.on</p:attrName>
                                        </p:attrNameLst>
                                      </p:cBhvr>
                                      <p:to>
                                        <p:strVal val="true"/>
                                      </p:to>
                                    </p:set>
                                  </p:childTnLst>
                                </p:cTn>
                              </p:par>
                              <p:par>
                                <p:cTn id="30" presetID="27" presetClass="emph" presetSubtype="0" fill="remove" nodeType="withEffect">
                                  <p:stCondLst>
                                    <p:cond delay="0"/>
                                  </p:stCondLst>
                                  <p:childTnLst>
                                    <p:animClr clrSpc="rgb" dir="cw">
                                      <p:cBhvr override="childStyle">
                                        <p:cTn id="31" dur="250" autoRev="1" fill="remove"/>
                                        <p:tgtEl>
                                          <p:spTgt spid="41"/>
                                        </p:tgtEl>
                                        <p:attrNameLst>
                                          <p:attrName>style.color</p:attrName>
                                        </p:attrNameLst>
                                      </p:cBhvr>
                                      <p:to>
                                        <a:schemeClr val="bg1"/>
                                      </p:to>
                                    </p:animClr>
                                    <p:animClr clrSpc="rgb" dir="cw">
                                      <p:cBhvr>
                                        <p:cTn id="32" dur="250" autoRev="1" fill="remove"/>
                                        <p:tgtEl>
                                          <p:spTgt spid="41"/>
                                        </p:tgtEl>
                                        <p:attrNameLst>
                                          <p:attrName>fillcolor</p:attrName>
                                        </p:attrNameLst>
                                      </p:cBhvr>
                                      <p:to>
                                        <a:schemeClr val="bg1"/>
                                      </p:to>
                                    </p:animClr>
                                    <p:set>
                                      <p:cBhvr>
                                        <p:cTn id="33" dur="250" autoRev="1" fill="remove"/>
                                        <p:tgtEl>
                                          <p:spTgt spid="41"/>
                                        </p:tgtEl>
                                        <p:attrNameLst>
                                          <p:attrName>fill.type</p:attrName>
                                        </p:attrNameLst>
                                      </p:cBhvr>
                                      <p:to>
                                        <p:strVal val="solid"/>
                                      </p:to>
                                    </p:set>
                                    <p:set>
                                      <p:cBhvr>
                                        <p:cTn id="34" dur="250" autoRev="1" fill="remove"/>
                                        <p:tgtEl>
                                          <p:spTgt spid="41"/>
                                        </p:tgtEl>
                                        <p:attrNameLst>
                                          <p:attrName>fill.on</p:attrName>
                                        </p:attrNameLst>
                                      </p:cBhvr>
                                      <p:to>
                                        <p:strVal val="true"/>
                                      </p:to>
                                    </p:set>
                                  </p:childTnLst>
                                </p:cTn>
                              </p:par>
                              <p:par>
                                <p:cTn id="35" presetID="27" presetClass="emph" presetSubtype="0" fill="remove" nodeType="withEffect">
                                  <p:stCondLst>
                                    <p:cond delay="0"/>
                                  </p:stCondLst>
                                  <p:childTnLst>
                                    <p:animClr clrSpc="rgb" dir="cw">
                                      <p:cBhvr override="childStyle">
                                        <p:cTn id="36" dur="250" autoRev="1" fill="remove"/>
                                        <p:tgtEl>
                                          <p:spTgt spid="42"/>
                                        </p:tgtEl>
                                        <p:attrNameLst>
                                          <p:attrName>style.color</p:attrName>
                                        </p:attrNameLst>
                                      </p:cBhvr>
                                      <p:to>
                                        <a:schemeClr val="bg1"/>
                                      </p:to>
                                    </p:animClr>
                                    <p:animClr clrSpc="rgb" dir="cw">
                                      <p:cBhvr>
                                        <p:cTn id="37" dur="250" autoRev="1" fill="remove"/>
                                        <p:tgtEl>
                                          <p:spTgt spid="42"/>
                                        </p:tgtEl>
                                        <p:attrNameLst>
                                          <p:attrName>fillcolor</p:attrName>
                                        </p:attrNameLst>
                                      </p:cBhvr>
                                      <p:to>
                                        <a:schemeClr val="bg1"/>
                                      </p:to>
                                    </p:animClr>
                                    <p:set>
                                      <p:cBhvr>
                                        <p:cTn id="38" dur="250" autoRev="1" fill="remove"/>
                                        <p:tgtEl>
                                          <p:spTgt spid="42"/>
                                        </p:tgtEl>
                                        <p:attrNameLst>
                                          <p:attrName>fill.type</p:attrName>
                                        </p:attrNameLst>
                                      </p:cBhvr>
                                      <p:to>
                                        <p:strVal val="solid"/>
                                      </p:to>
                                    </p:set>
                                    <p:set>
                                      <p:cBhvr>
                                        <p:cTn id="39" dur="250" autoRev="1" fill="remove"/>
                                        <p:tgtEl>
                                          <p:spTgt spid="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2856" dirty="0">
                <a:cs typeface="Segoe UI"/>
              </a:rPr>
              <a:t>Spark and ML</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127010"/>
          </a:xfrm>
        </p:spPr>
        <p:txBody>
          <a:bodyPr/>
          <a:lstStyle/>
          <a:p>
            <a:r>
              <a:rPr lang="en-US" sz="2400" dirty="0"/>
              <a:t>Spark and Machine Learning</a:t>
            </a:r>
          </a:p>
          <a:p>
            <a:br>
              <a:rPr lang="en-US" sz="2400" dirty="0"/>
            </a:br>
            <a:r>
              <a:rPr lang="en-US" sz="2400" dirty="0"/>
              <a:t>The </a:t>
            </a:r>
            <a:r>
              <a:rPr lang="it-IT" b="1" dirty="0"/>
              <a:t>Data Science Process</a:t>
            </a:r>
          </a:p>
          <a:p>
            <a:r>
              <a:rPr lang="it-IT" sz="2400" b="1" dirty="0"/>
              <a:t>Spark</a:t>
            </a:r>
          </a:p>
          <a:p>
            <a:r>
              <a:rPr lang="it-IT" sz="2400" b="1" dirty="0"/>
              <a:t>Machine Learning</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1942131"/>
            <a:ext cx="5185566" cy="1661993"/>
          </a:xfrm>
        </p:spPr>
        <p:txBody>
          <a:bodyPr/>
          <a:lstStyle/>
          <a:p>
            <a:r>
              <a:rPr lang="en-US" dirty="0"/>
              <a:t>Spark and Machine Learning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The Data Science Process </a:t>
            </a:r>
          </a:p>
          <a:p>
            <a:pPr marL="287338" lvl="1" indent="0">
              <a:buNone/>
            </a:pPr>
            <a:r>
              <a:rPr lang="en-US" sz="1800" dirty="0">
                <a:solidFill>
                  <a:schemeClr val="tx1"/>
                </a:solidFill>
              </a:rPr>
              <a:t>Key components of the data science process</a:t>
            </a: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819945" y="2906608"/>
            <a:ext cx="4903492"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Spark</a:t>
            </a:r>
          </a:p>
          <a:p>
            <a:pPr marL="287338" lvl="1" indent="0">
              <a:buNone/>
            </a:pPr>
            <a:r>
              <a:rPr lang="en-US" sz="1800" dirty="0">
                <a:solidFill>
                  <a:schemeClr val="tx1"/>
                </a:solidFill>
              </a:rPr>
              <a:t>Languages and libraries</a:t>
            </a:r>
          </a:p>
          <a:p>
            <a:pPr marL="287338" lvl="1" indent="0">
              <a:buNone/>
            </a:pPr>
            <a:r>
              <a:rPr lang="en-US" sz="1800" dirty="0">
                <a:solidFill>
                  <a:schemeClr val="tx1"/>
                </a:solidFill>
              </a:rPr>
              <a:t>Spark jobs optimization</a:t>
            </a:r>
          </a:p>
          <a:p>
            <a:pPr marL="287338" lvl="1" indent="0">
              <a:buNone/>
            </a:pPr>
            <a:r>
              <a:rPr lang="en-US" sz="1800" dirty="0">
                <a:solidFill>
                  <a:schemeClr val="tx1"/>
                </a:solidFill>
              </a:rPr>
              <a:t>Integrated SQL Pool connectivity</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50041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Machine Learning </a:t>
            </a:r>
          </a:p>
          <a:p>
            <a:pPr marL="287338" lvl="1" indent="0">
              <a:buNone/>
            </a:pPr>
            <a:r>
              <a:rPr lang="en-US" sz="1800" dirty="0">
                <a:solidFill>
                  <a:schemeClr val="tx1"/>
                </a:solidFill>
              </a:rPr>
              <a:t>Machine Learning in Azure Synapse Analytics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The Data Science Process</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1CFB77A-2F2F-4FF6-BD96-D7DABE03CB07}"/>
              </a:ext>
            </a:extLst>
          </p:cNvPr>
          <p:cNvSpPr/>
          <p:nvPr/>
        </p:nvSpPr>
        <p:spPr bwMode="auto">
          <a:xfrm>
            <a:off x="838201" y="3497262"/>
            <a:ext cx="10515600" cy="7272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866959F-C81E-4E59-AB8D-10C62E158243}"/>
              </a:ext>
            </a:extLst>
          </p:cNvPr>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kern="1200" dirty="0">
                <a:solidFill>
                  <a:schemeClr val="tx1"/>
                </a:solidFill>
                <a:latin typeface="+mj-lt"/>
                <a:ea typeface="+mj-ea"/>
                <a:cs typeface="+mj-cs"/>
              </a:rPr>
              <a:t>Introducing</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6" name="Diagram 5">
            <a:extLst>
              <a:ext uri="{FF2B5EF4-FFF2-40B4-BE49-F238E27FC236}">
                <a16:creationId xmlns:a16="http://schemas.microsoft.com/office/drawing/2014/main" id="{52131ADC-7FA2-4357-8C25-D9A245817AFB}"/>
              </a:ext>
            </a:extLst>
          </p:cNvPr>
          <p:cNvGraphicFramePr/>
          <p:nvPr>
            <p:extLst>
              <p:ext uri="{D42A27DB-BD31-4B8C-83A1-F6EECF244321}">
                <p14:modId xmlns:p14="http://schemas.microsoft.com/office/powerpoint/2010/main" val="3099439665"/>
              </p:ext>
            </p:extLst>
          </p:nvPr>
        </p:nvGraphicFramePr>
        <p:xfrm>
          <a:off x="838200" y="2314283"/>
          <a:ext cx="10515600" cy="1143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Curved Down 6">
            <a:extLst>
              <a:ext uri="{FF2B5EF4-FFF2-40B4-BE49-F238E27FC236}">
                <a16:creationId xmlns:a16="http://schemas.microsoft.com/office/drawing/2014/main" id="{2EFD0CEC-5AE8-4442-BE0B-03BAD80685F3}"/>
              </a:ext>
            </a:extLst>
          </p:cNvPr>
          <p:cNvSpPr/>
          <p:nvPr/>
        </p:nvSpPr>
        <p:spPr>
          <a:xfrm flipH="1">
            <a:off x="5765930" y="1436234"/>
            <a:ext cx="4946285" cy="918028"/>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222BCDD-0734-40AA-9FF6-97DA474CCA60}"/>
              </a:ext>
            </a:extLst>
          </p:cNvPr>
          <p:cNvSpPr/>
          <p:nvPr/>
        </p:nvSpPr>
        <p:spPr>
          <a:xfrm>
            <a:off x="7774425" y="1410000"/>
            <a:ext cx="1263212" cy="646331"/>
          </a:xfrm>
          <a:prstGeom prst="rect">
            <a:avLst/>
          </a:prstGeom>
        </p:spPr>
        <p:txBody>
          <a:bodyPr wrap="square">
            <a:spAutoFit/>
          </a:bodyPr>
          <a:lstStyle/>
          <a:p>
            <a:pPr lvl="0"/>
            <a:r>
              <a:rPr lang="en-US" dirty="0">
                <a:solidFill>
                  <a:schemeClr val="accent5"/>
                </a:solidFill>
              </a:rPr>
              <a:t>Re-train</a:t>
            </a:r>
          </a:p>
          <a:p>
            <a:pPr lvl="0"/>
            <a:r>
              <a:rPr lang="en-US" dirty="0">
                <a:solidFill>
                  <a:schemeClr val="accent5"/>
                </a:solidFill>
              </a:rPr>
              <a:t>Model</a:t>
            </a:r>
          </a:p>
        </p:txBody>
      </p:sp>
      <p:sp>
        <p:nvSpPr>
          <p:cNvPr id="13" name="Rectangle 12">
            <a:extLst>
              <a:ext uri="{FF2B5EF4-FFF2-40B4-BE49-F238E27FC236}">
                <a16:creationId xmlns:a16="http://schemas.microsoft.com/office/drawing/2014/main" id="{B93BB2EB-6A7C-4138-B9F0-F7129EB0AAA0}"/>
              </a:ext>
            </a:extLst>
          </p:cNvPr>
          <p:cNvSpPr/>
          <p:nvPr/>
        </p:nvSpPr>
        <p:spPr bwMode="auto">
          <a:xfrm>
            <a:off x="352217" y="4374407"/>
            <a:ext cx="4767108" cy="106759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latin typeface="Segoe UI"/>
              </a:rPr>
              <a:t>Perform data wrangling to get the data in a format suitable for analysis</a:t>
            </a:r>
          </a:p>
          <a:p>
            <a:r>
              <a:rPr lang="en-US" sz="1372" b="1" dirty="0">
                <a:gradFill>
                  <a:gsLst>
                    <a:gs pos="2917">
                      <a:prstClr val="black"/>
                    </a:gs>
                    <a:gs pos="30000">
                      <a:prstClr val="black"/>
                    </a:gs>
                  </a:gsLst>
                  <a:lin ang="5400000" scaled="0"/>
                </a:gradFill>
                <a:latin typeface="Segoe UI"/>
              </a:rPr>
              <a:t>Explore and understand the data</a:t>
            </a:r>
          </a:p>
          <a:p>
            <a:r>
              <a:rPr lang="en-US" sz="1372" b="1" dirty="0">
                <a:gradFill>
                  <a:gsLst>
                    <a:gs pos="2917">
                      <a:prstClr val="black"/>
                    </a:gs>
                    <a:gs pos="30000">
                      <a:prstClr val="black"/>
                    </a:gs>
                  </a:gsLst>
                  <a:lin ang="5400000" scaled="0"/>
                </a:gradFill>
                <a:latin typeface="Segoe UI"/>
              </a:rPr>
              <a:t>Identify or create the features needed for your model</a:t>
            </a:r>
          </a:p>
        </p:txBody>
      </p:sp>
      <p:cxnSp>
        <p:nvCxnSpPr>
          <p:cNvPr id="14" name="Straight Connector 13">
            <a:extLst>
              <a:ext uri="{FF2B5EF4-FFF2-40B4-BE49-F238E27FC236}">
                <a16:creationId xmlns:a16="http://schemas.microsoft.com/office/drawing/2014/main" id="{D7244A4C-FDF1-45BB-A31A-7E11CE75440E}"/>
              </a:ext>
            </a:extLst>
          </p:cNvPr>
          <p:cNvCxnSpPr>
            <a:cxnSpLocks/>
            <a:endCxn id="13" idx="0"/>
          </p:cNvCxnSpPr>
          <p:nvPr/>
        </p:nvCxnSpPr>
        <p:spPr>
          <a:xfrm flipH="1">
            <a:off x="2735771" y="3347796"/>
            <a:ext cx="1119574" cy="102661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6046F0-14E1-420C-B3CB-900B3BB12A2A}"/>
              </a:ext>
            </a:extLst>
          </p:cNvPr>
          <p:cNvCxnSpPr>
            <a:cxnSpLocks/>
            <a:endCxn id="16" idx="3"/>
          </p:cNvCxnSpPr>
          <p:nvPr/>
        </p:nvCxnSpPr>
        <p:spPr>
          <a:xfrm flipH="1">
            <a:off x="5123303" y="3348499"/>
            <a:ext cx="518840" cy="2804861"/>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E5432-4312-4A20-B3FC-6049411F7D2D}"/>
              </a:ext>
            </a:extLst>
          </p:cNvPr>
          <p:cNvSpPr/>
          <p:nvPr/>
        </p:nvSpPr>
        <p:spPr bwMode="auto">
          <a:xfrm>
            <a:off x="356195" y="5617227"/>
            <a:ext cx="4767108"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nSpc>
                <a:spcPct val="90000"/>
              </a:lnSpc>
              <a:spcAft>
                <a:spcPts val="600"/>
              </a:spcAft>
              <a:defRPr/>
            </a:pPr>
            <a:r>
              <a:rPr lang="en-US" sz="1372" b="1" dirty="0">
                <a:gradFill>
                  <a:gsLst>
                    <a:gs pos="2917">
                      <a:prstClr val="black"/>
                    </a:gs>
                    <a:gs pos="30000">
                      <a:prstClr val="black"/>
                    </a:gs>
                  </a:gsLst>
                  <a:lin ang="5400000" scaled="0"/>
                </a:gradFill>
                <a:latin typeface="Segoe UI"/>
              </a:rPr>
              <a:t>Select the algorithm</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Prepare training, testing and validation data sets</a:t>
            </a:r>
          </a:p>
          <a:p>
            <a:pPr>
              <a:lnSpc>
                <a:spcPct val="90000"/>
              </a:lnSpc>
              <a:spcAft>
                <a:spcPts val="600"/>
              </a:spcAft>
              <a:defRPr/>
            </a:pPr>
            <a:r>
              <a:rPr lang="en-US" sz="1372" b="1" dirty="0">
                <a:gradFill>
                  <a:gsLst>
                    <a:gs pos="2917">
                      <a:prstClr val="black"/>
                    </a:gs>
                    <a:gs pos="30000">
                      <a:prstClr val="black"/>
                    </a:gs>
                  </a:gsLst>
                  <a:lin ang="5400000" scaled="0"/>
                </a:gradFill>
                <a:latin typeface="Segoe UI"/>
              </a:rPr>
              <a:t>Train and select machine learning model</a:t>
            </a:r>
          </a:p>
        </p:txBody>
      </p:sp>
      <p:sp>
        <p:nvSpPr>
          <p:cNvPr id="20" name="Rectangle 19">
            <a:extLst>
              <a:ext uri="{FF2B5EF4-FFF2-40B4-BE49-F238E27FC236}">
                <a16:creationId xmlns:a16="http://schemas.microsoft.com/office/drawing/2014/main" id="{8FF63986-822A-4C91-9E3D-A9E5815174A1}"/>
              </a:ext>
            </a:extLst>
          </p:cNvPr>
          <p:cNvSpPr/>
          <p:nvPr/>
        </p:nvSpPr>
        <p:spPr bwMode="auto">
          <a:xfrm>
            <a:off x="5577716" y="4384725"/>
            <a:ext cx="5200686"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Iteratively evaluate model to identify best performing version and sanity check outcome</a:t>
            </a:r>
          </a:p>
        </p:txBody>
      </p:sp>
      <p:cxnSp>
        <p:nvCxnSpPr>
          <p:cNvPr id="21" name="Straight Connector 20">
            <a:extLst>
              <a:ext uri="{FF2B5EF4-FFF2-40B4-BE49-F238E27FC236}">
                <a16:creationId xmlns:a16="http://schemas.microsoft.com/office/drawing/2014/main" id="{F164CF52-EB5A-4ED0-A10D-56375D9DC24B}"/>
              </a:ext>
            </a:extLst>
          </p:cNvPr>
          <p:cNvCxnSpPr>
            <a:cxnSpLocks/>
            <a:endCxn id="20" idx="0"/>
          </p:cNvCxnSpPr>
          <p:nvPr/>
        </p:nvCxnSpPr>
        <p:spPr>
          <a:xfrm flipH="1">
            <a:off x="8178059" y="3347796"/>
            <a:ext cx="88634" cy="1036929"/>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66D440D-F7E5-4DE2-86DC-BED5620074F1}"/>
              </a:ext>
            </a:extLst>
          </p:cNvPr>
          <p:cNvSpPr/>
          <p:nvPr/>
        </p:nvSpPr>
        <p:spPr bwMode="auto">
          <a:xfrm>
            <a:off x="5577716" y="5617227"/>
            <a:ext cx="5236563" cy="107226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Package</a:t>
            </a:r>
            <a:r>
              <a:rPr lang="en-US" sz="1372" dirty="0">
                <a:gradFill>
                  <a:gsLst>
                    <a:gs pos="2917">
                      <a:prstClr val="black"/>
                    </a:gs>
                    <a:gs pos="30000">
                      <a:prstClr val="black"/>
                    </a:gs>
                  </a:gsLst>
                  <a:lin ang="5400000" scaled="0"/>
                </a:gradFill>
              </a:rPr>
              <a:t> </a:t>
            </a:r>
            <a:r>
              <a:rPr lang="en-US" sz="1372" b="1" dirty="0">
                <a:gradFill>
                  <a:gsLst>
                    <a:gs pos="2917">
                      <a:prstClr val="black"/>
                    </a:gs>
                    <a:gs pos="30000">
                      <a:prstClr val="black"/>
                    </a:gs>
                  </a:gsLst>
                  <a:lin ang="5400000" scaled="0"/>
                </a:gradFill>
                <a:latin typeface="Segoe UI"/>
              </a:rPr>
              <a:t>the model and dependencies up for deployment</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Use it in a web service or within an API in an application</a:t>
            </a:r>
          </a:p>
          <a:p>
            <a:pPr defTabSz="914225">
              <a:lnSpc>
                <a:spcPct val="90000"/>
              </a:lnSpc>
              <a:spcAft>
                <a:spcPts val="600"/>
              </a:spcAft>
              <a:defRPr/>
            </a:pPr>
            <a:r>
              <a:rPr lang="en-US" sz="1372" b="1" dirty="0">
                <a:gradFill>
                  <a:gsLst>
                    <a:gs pos="2917">
                      <a:prstClr val="black"/>
                    </a:gs>
                    <a:gs pos="30000">
                      <a:prstClr val="black"/>
                    </a:gs>
                  </a:gsLst>
                  <a:lin ang="5400000" scaled="0"/>
                </a:gradFill>
                <a:latin typeface="Segoe UI"/>
              </a:rPr>
              <a:t>Measure the ongoing performance of the model</a:t>
            </a:r>
          </a:p>
        </p:txBody>
      </p:sp>
      <p:cxnSp>
        <p:nvCxnSpPr>
          <p:cNvPr id="32" name="Straight Connector 31">
            <a:extLst>
              <a:ext uri="{FF2B5EF4-FFF2-40B4-BE49-F238E27FC236}">
                <a16:creationId xmlns:a16="http://schemas.microsoft.com/office/drawing/2014/main" id="{7DF00DCB-9853-4532-91EA-A16184206BF4}"/>
              </a:ext>
            </a:extLst>
          </p:cNvPr>
          <p:cNvCxnSpPr>
            <a:cxnSpLocks/>
            <a:endCxn id="31" idx="3"/>
          </p:cNvCxnSpPr>
          <p:nvPr/>
        </p:nvCxnSpPr>
        <p:spPr>
          <a:xfrm>
            <a:off x="10637837" y="3386710"/>
            <a:ext cx="176442" cy="276665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AE8092B-B1CB-42AF-A497-DBA176E49B11}"/>
              </a:ext>
            </a:extLst>
          </p:cNvPr>
          <p:cNvSpPr/>
          <p:nvPr/>
        </p:nvSpPr>
        <p:spPr bwMode="auto">
          <a:xfrm>
            <a:off x="8234929" y="306713"/>
            <a:ext cx="4073569" cy="845335"/>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1372" b="1" dirty="0">
                <a:gradFill>
                  <a:gsLst>
                    <a:gs pos="2917">
                      <a:prstClr val="black"/>
                    </a:gs>
                    <a:gs pos="30000">
                      <a:prstClr val="black"/>
                    </a:gs>
                  </a:gsLst>
                  <a:lin ang="5400000" scaled="0"/>
                </a:gradFill>
              </a:rPr>
              <a:t>As the data environment changes and affects model performance, retrain the model on fresh data</a:t>
            </a:r>
          </a:p>
        </p:txBody>
      </p:sp>
      <p:cxnSp>
        <p:nvCxnSpPr>
          <p:cNvPr id="59" name="Straight Connector 58">
            <a:extLst>
              <a:ext uri="{FF2B5EF4-FFF2-40B4-BE49-F238E27FC236}">
                <a16:creationId xmlns:a16="http://schemas.microsoft.com/office/drawing/2014/main" id="{E74B0639-84DE-47F5-92D6-DD54F3FFF7B8}"/>
              </a:ext>
            </a:extLst>
          </p:cNvPr>
          <p:cNvCxnSpPr>
            <a:cxnSpLocks/>
            <a:endCxn id="58" idx="2"/>
          </p:cNvCxnSpPr>
          <p:nvPr/>
        </p:nvCxnSpPr>
        <p:spPr>
          <a:xfrm flipV="1">
            <a:off x="10007622" y="1152048"/>
            <a:ext cx="264092" cy="592616"/>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3464751-6EBF-4DD2-A2D0-5128BDD379AE}"/>
              </a:ext>
            </a:extLst>
          </p:cNvPr>
          <p:cNvSpPr/>
          <p:nvPr/>
        </p:nvSpPr>
        <p:spPr>
          <a:xfrm>
            <a:off x="916589" y="3622988"/>
            <a:ext cx="1241430" cy="369332"/>
          </a:xfrm>
          <a:prstGeom prst="rect">
            <a:avLst/>
          </a:prstGeom>
        </p:spPr>
        <p:txBody>
          <a:bodyPr wrap="none">
            <a:spAutoFit/>
          </a:bodyPr>
          <a:lstStyle/>
          <a:p>
            <a:pPr lvl="0"/>
            <a:r>
              <a:rPr lang="en-US" dirty="0">
                <a:solidFill>
                  <a:schemeClr val="accent5"/>
                </a:solidFill>
              </a:rPr>
              <a:t>Write Code</a:t>
            </a:r>
          </a:p>
        </p:txBody>
      </p:sp>
      <p:sp>
        <p:nvSpPr>
          <p:cNvPr id="65" name="Rectangle 64">
            <a:extLst>
              <a:ext uri="{FF2B5EF4-FFF2-40B4-BE49-F238E27FC236}">
                <a16:creationId xmlns:a16="http://schemas.microsoft.com/office/drawing/2014/main" id="{4084626A-D000-4EFD-8CC5-5F5610ACD9F8}"/>
              </a:ext>
            </a:extLst>
          </p:cNvPr>
          <p:cNvSpPr/>
          <p:nvPr/>
        </p:nvSpPr>
        <p:spPr>
          <a:xfrm>
            <a:off x="3110398" y="3538288"/>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66" name="Rectangle 65">
            <a:extLst>
              <a:ext uri="{FF2B5EF4-FFF2-40B4-BE49-F238E27FC236}">
                <a16:creationId xmlns:a16="http://schemas.microsoft.com/office/drawing/2014/main" id="{CC6ABDE5-7885-4739-933B-81A9BA24813E}"/>
              </a:ext>
            </a:extLst>
          </p:cNvPr>
          <p:cNvSpPr/>
          <p:nvPr/>
        </p:nvSpPr>
        <p:spPr>
          <a:xfrm>
            <a:off x="5243810" y="3538288"/>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7" name="Rectangle 66">
            <a:extLst>
              <a:ext uri="{FF2B5EF4-FFF2-40B4-BE49-F238E27FC236}">
                <a16:creationId xmlns:a16="http://schemas.microsoft.com/office/drawing/2014/main" id="{14F2ABD2-EC00-46D7-A049-444CCAF26B29}"/>
              </a:ext>
            </a:extLst>
          </p:cNvPr>
          <p:cNvSpPr/>
          <p:nvPr/>
        </p:nvSpPr>
        <p:spPr>
          <a:xfrm>
            <a:off x="7533930" y="3545891"/>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68" name="Rectangle 67">
            <a:extLst>
              <a:ext uri="{FF2B5EF4-FFF2-40B4-BE49-F238E27FC236}">
                <a16:creationId xmlns:a16="http://schemas.microsoft.com/office/drawing/2014/main" id="{E57863B6-FF5B-4403-AC07-29326054A9B9}"/>
              </a:ext>
            </a:extLst>
          </p:cNvPr>
          <p:cNvSpPr/>
          <p:nvPr/>
        </p:nvSpPr>
        <p:spPr>
          <a:xfrm>
            <a:off x="9927513" y="3681594"/>
            <a:ext cx="1225913" cy="369332"/>
          </a:xfrm>
          <a:prstGeom prst="rect">
            <a:avLst/>
          </a:prstGeom>
        </p:spPr>
        <p:txBody>
          <a:bodyPr wrap="none">
            <a:spAutoFit/>
          </a:bodyPr>
          <a:lstStyle/>
          <a:p>
            <a:pPr lvl="0"/>
            <a:r>
              <a:rPr lang="en-US" dirty="0">
                <a:solidFill>
                  <a:schemeClr val="accent5"/>
                </a:solidFill>
              </a:rPr>
              <a:t>Do DevOps</a:t>
            </a:r>
          </a:p>
        </p:txBody>
      </p:sp>
      <p:sp>
        <p:nvSpPr>
          <p:cNvPr id="87" name="Rectangle 86">
            <a:extLst>
              <a:ext uri="{FF2B5EF4-FFF2-40B4-BE49-F238E27FC236}">
                <a16:creationId xmlns:a16="http://schemas.microsoft.com/office/drawing/2014/main" id="{C33C3990-C7B5-42A9-A69D-5C2B608AA88F}"/>
              </a:ext>
            </a:extLst>
          </p:cNvPr>
          <p:cNvSpPr/>
          <p:nvPr/>
        </p:nvSpPr>
        <p:spPr bwMode="auto">
          <a:xfrm>
            <a:off x="138771" y="1321909"/>
            <a:ext cx="2879066" cy="1067597"/>
          </a:xfrm>
          <a:prstGeom prst="rect">
            <a:avLst/>
          </a:prstGeom>
          <a:solidFill>
            <a:schemeClr val="tx2">
              <a:lumMod val="20000"/>
              <a:lumOff val="80000"/>
            </a:schemeClr>
          </a:solidFill>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r>
              <a:rPr lang="en-US" sz="3200" spc="-51" dirty="0">
                <a:ln w="3175">
                  <a:noFill/>
                </a:ln>
                <a:solidFill>
                  <a:schemeClr val="tx2">
                    <a:lumMod val="60000"/>
                    <a:lumOff val="40000"/>
                  </a:schemeClr>
                </a:solidFill>
                <a:latin typeface="+mj-lt"/>
                <a:ea typeface="+mj-ea"/>
                <a:cs typeface="+mj-cs"/>
              </a:rPr>
              <a:t>Developer</a:t>
            </a:r>
            <a:r>
              <a:rPr lang="en-US" sz="1372" b="1" dirty="0">
                <a:solidFill>
                  <a:schemeClr val="tx2">
                    <a:lumMod val="60000"/>
                    <a:lumOff val="40000"/>
                  </a:schemeClr>
                </a:solidFill>
                <a:latin typeface="Segoe UI"/>
              </a:rPr>
              <a:t> </a:t>
            </a:r>
            <a:r>
              <a:rPr lang="en-US" sz="3200" spc="-51" dirty="0">
                <a:ln w="3175">
                  <a:noFill/>
                </a:ln>
                <a:solidFill>
                  <a:schemeClr val="tx2">
                    <a:lumMod val="60000"/>
                    <a:lumOff val="40000"/>
                  </a:schemeClr>
                </a:solidFill>
                <a:latin typeface="+mj-lt"/>
                <a:ea typeface="+mj-ea"/>
                <a:cs typeface="+mj-cs"/>
              </a:rPr>
              <a:t>Lens</a:t>
            </a:r>
          </a:p>
        </p:txBody>
      </p:sp>
      <p:cxnSp>
        <p:nvCxnSpPr>
          <p:cNvPr id="88" name="Straight Connector 87">
            <a:extLst>
              <a:ext uri="{FF2B5EF4-FFF2-40B4-BE49-F238E27FC236}">
                <a16:creationId xmlns:a16="http://schemas.microsoft.com/office/drawing/2014/main" id="{EF75BAAE-2B13-4507-80C6-E5C947D9E6EC}"/>
              </a:ext>
            </a:extLst>
          </p:cNvPr>
          <p:cNvCxnSpPr>
            <a:cxnSpLocks/>
            <a:endCxn id="85" idx="1"/>
          </p:cNvCxnSpPr>
          <p:nvPr/>
        </p:nvCxnSpPr>
        <p:spPr>
          <a:xfrm>
            <a:off x="574482" y="2389506"/>
            <a:ext cx="263719" cy="1471370"/>
          </a:xfrm>
          <a:prstGeom prst="line">
            <a:avLst/>
          </a:prstGeom>
          <a:ln w="28575">
            <a:solidFill>
              <a:srgbClr val="C00000"/>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09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200"/>
                                        <p:tgtEl>
                                          <p:spTgt spid="31"/>
                                        </p:tgtEl>
                                      </p:cBhvr>
                                    </p:animEffect>
                                  </p:childTnLst>
                                </p:cTn>
                              </p:par>
                              <p:par>
                                <p:cTn id="32" presetID="10" presetClass="entr" presetSubtype="0" fill="hold" nodeType="withEffect">
                                  <p:stCondLst>
                                    <p:cond delay="3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200"/>
                                        <p:tgtEl>
                                          <p:spTgt spid="58"/>
                                        </p:tgtEl>
                                      </p:cBhvr>
                                    </p:animEffect>
                                  </p:childTnLst>
                                </p:cTn>
                              </p:par>
                              <p:par>
                                <p:cTn id="40" presetID="10" presetClass="entr" presetSubtype="0" fill="hold" nodeType="withEffect">
                                  <p:stCondLst>
                                    <p:cond delay="50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2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3" grpId="0" animBg="1"/>
      <p:bldP spid="16" grpId="0" animBg="1"/>
      <p:bldP spid="20" grpId="0" animBg="1"/>
      <p:bldP spid="31" grpId="0" animBg="1"/>
      <p:bldP spid="58" grpId="0" animBg="1"/>
      <p:bldP spid="64" grpId="0"/>
      <p:bldP spid="65" grpId="0"/>
      <p:bldP spid="66" grpId="0"/>
      <p:bldP spid="67" grpId="0"/>
      <p:bldP spid="68" grpId="0"/>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Spark in Azure Synapse Analytics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Runtime language and library support</a:t>
            </a:r>
            <a:br>
              <a:rPr lang="en-US" b="1" dirty="0"/>
            </a:br>
            <a:endParaRPr lang="en-US" b="1" dirty="0"/>
          </a:p>
        </p:txBody>
      </p:sp>
      <p:graphicFrame>
        <p:nvGraphicFramePr>
          <p:cNvPr id="4" name="Table 4">
            <a:extLst>
              <a:ext uri="{FF2B5EF4-FFF2-40B4-BE49-F238E27FC236}">
                <a16:creationId xmlns:a16="http://schemas.microsoft.com/office/drawing/2014/main" id="{46198E43-154E-43D6-8FEB-7E6FAC9F69B3}"/>
              </a:ext>
            </a:extLst>
          </p:cNvPr>
          <p:cNvGraphicFramePr>
            <a:graphicFrameLocks noGrp="1"/>
          </p:cNvGraphicFramePr>
          <p:nvPr>
            <p:extLst>
              <p:ext uri="{D42A27DB-BD31-4B8C-83A1-F6EECF244321}">
                <p14:modId xmlns:p14="http://schemas.microsoft.com/office/powerpoint/2010/main" val="2719851173"/>
              </p:ext>
            </p:extLst>
          </p:nvPr>
        </p:nvGraphicFramePr>
        <p:xfrm>
          <a:off x="595915" y="1211263"/>
          <a:ext cx="11239464" cy="5410201"/>
        </p:xfrm>
        <a:graphic>
          <a:graphicData uri="http://schemas.openxmlformats.org/drawingml/2006/table">
            <a:tbl>
              <a:tblPr firstRow="1" bandRow="1">
                <a:tableStyleId>{5C22544A-7EE6-4342-B048-85BDC9FD1C3A}</a:tableStyleId>
              </a:tblPr>
              <a:tblGrid>
                <a:gridCol w="5619732">
                  <a:extLst>
                    <a:ext uri="{9D8B030D-6E8A-4147-A177-3AD203B41FA5}">
                      <a16:colId xmlns:a16="http://schemas.microsoft.com/office/drawing/2014/main" val="4190178207"/>
                    </a:ext>
                  </a:extLst>
                </a:gridCol>
                <a:gridCol w="5619732">
                  <a:extLst>
                    <a:ext uri="{9D8B030D-6E8A-4147-A177-3AD203B41FA5}">
                      <a16:colId xmlns:a16="http://schemas.microsoft.com/office/drawing/2014/main" val="2951031231"/>
                    </a:ext>
                  </a:extLst>
                </a:gridCol>
              </a:tblGrid>
              <a:tr h="400458">
                <a:tc>
                  <a:txBody>
                    <a:bodyPr/>
                    <a:lstStyle/>
                    <a:p>
                      <a:r>
                        <a:rPr lang="en-US" dirty="0"/>
                        <a:t>Runtimes and services</a:t>
                      </a:r>
                    </a:p>
                  </a:txBody>
                  <a:tcPr/>
                </a:tc>
                <a:tc>
                  <a:txBody>
                    <a:bodyPr/>
                    <a:lstStyle/>
                    <a:p>
                      <a:r>
                        <a:rPr lang="en-US" dirty="0"/>
                        <a:t>Library versions</a:t>
                      </a:r>
                    </a:p>
                  </a:txBody>
                  <a:tcPr/>
                </a:tc>
                <a:extLst>
                  <a:ext uri="{0D108BD9-81ED-4DB2-BD59-A6C34878D82A}">
                    <a16:rowId xmlns:a16="http://schemas.microsoft.com/office/drawing/2014/main" val="1155970848"/>
                  </a:ext>
                </a:extLst>
              </a:tr>
              <a:tr h="400458">
                <a:tc>
                  <a:txBody>
                    <a:bodyPr/>
                    <a:lstStyle/>
                    <a:p>
                      <a:r>
                        <a:rPr lang="en-US" sz="1600" b="1" dirty="0"/>
                        <a:t>Spark</a:t>
                      </a:r>
                      <a:endParaRPr lang="en-US" sz="1600" dirty="0"/>
                    </a:p>
                  </a:txBody>
                  <a:tcPr/>
                </a:tc>
                <a:tc>
                  <a:txBody>
                    <a:bodyPr/>
                    <a:lstStyle/>
                    <a:p>
                      <a:r>
                        <a:rPr lang="en-US" sz="1600" dirty="0"/>
                        <a:t>Spark 2.4 is the currently supported version</a:t>
                      </a:r>
                    </a:p>
                  </a:txBody>
                  <a:tcPr/>
                </a:tc>
                <a:extLst>
                  <a:ext uri="{0D108BD9-81ED-4DB2-BD59-A6C34878D82A}">
                    <a16:rowId xmlns:a16="http://schemas.microsoft.com/office/drawing/2014/main" val="4278107047"/>
                  </a:ext>
                </a:extLst>
              </a:tr>
              <a:tr h="601261">
                <a:tc>
                  <a:txBody>
                    <a:bodyPr/>
                    <a:lstStyle/>
                    <a:p>
                      <a:r>
                        <a:rPr lang="en-US" sz="1600" b="1" dirty="0"/>
                        <a:t>Operating System </a:t>
                      </a:r>
                      <a:endParaRPr lang="en-US" sz="1600" dirty="0"/>
                    </a:p>
                  </a:txBody>
                  <a:tcPr/>
                </a:tc>
                <a:tc>
                  <a:txBody>
                    <a:bodyPr/>
                    <a:lstStyle/>
                    <a:p>
                      <a:r>
                        <a:rPr lang="en-US" sz="1600" dirty="0"/>
                        <a:t>Apache Spark in Azure Synapse runs on Ubuntu version 16.04</a:t>
                      </a:r>
                    </a:p>
                  </a:txBody>
                  <a:tcPr/>
                </a:tc>
                <a:extLst>
                  <a:ext uri="{0D108BD9-81ED-4DB2-BD59-A6C34878D82A}">
                    <a16:rowId xmlns:a16="http://schemas.microsoft.com/office/drawing/2014/main" val="1461853190"/>
                  </a:ext>
                </a:extLst>
              </a:tr>
              <a:tr h="601261">
                <a:tc>
                  <a:txBody>
                    <a:bodyPr/>
                    <a:lstStyle/>
                    <a:p>
                      <a:r>
                        <a:rPr lang="en-US" sz="1600" b="1" dirty="0"/>
                        <a:t>Java</a:t>
                      </a:r>
                      <a:endParaRPr lang="en-US" sz="1600" dirty="0"/>
                    </a:p>
                  </a:txBody>
                  <a:tcPr/>
                </a:tc>
                <a:tc>
                  <a:txBody>
                    <a:bodyPr/>
                    <a:lstStyle/>
                    <a:p>
                      <a:r>
                        <a:rPr lang="en-US" sz="1600" dirty="0"/>
                        <a:t>Apache Spark in Azure Synapse includes Java version 1.8.0_222</a:t>
                      </a:r>
                    </a:p>
                  </a:txBody>
                  <a:tcPr/>
                </a:tc>
                <a:extLst>
                  <a:ext uri="{0D108BD9-81ED-4DB2-BD59-A6C34878D82A}">
                    <a16:rowId xmlns:a16="http://schemas.microsoft.com/office/drawing/2014/main" val="13150517"/>
                  </a:ext>
                </a:extLst>
              </a:tr>
              <a:tr h="400458">
                <a:tc>
                  <a:txBody>
                    <a:bodyPr/>
                    <a:lstStyle/>
                    <a:p>
                      <a:r>
                        <a:rPr lang="en-US" sz="1600" b="1" dirty="0"/>
                        <a:t>Scala</a:t>
                      </a:r>
                      <a:endParaRPr lang="en-US" sz="1600" dirty="0"/>
                    </a:p>
                  </a:txBody>
                  <a:tcPr/>
                </a:tc>
                <a:tc>
                  <a:txBody>
                    <a:bodyPr/>
                    <a:lstStyle/>
                    <a:p>
                      <a:r>
                        <a:rPr lang="en-US" sz="1600" dirty="0"/>
                        <a:t>Apache Spark in Azure Synapse includes Scala 2.11.12</a:t>
                      </a:r>
                    </a:p>
                  </a:txBody>
                  <a:tcPr/>
                </a:tc>
                <a:extLst>
                  <a:ext uri="{0D108BD9-81ED-4DB2-BD59-A6C34878D82A}">
                    <a16:rowId xmlns:a16="http://schemas.microsoft.com/office/drawing/2014/main" val="2225045423"/>
                  </a:ext>
                </a:extLst>
              </a:tr>
              <a:tr h="601261">
                <a:tc>
                  <a:txBody>
                    <a:bodyPr/>
                    <a:lstStyle/>
                    <a:p>
                      <a:r>
                        <a:rPr lang="en-US" sz="1600" b="1" dirty="0"/>
                        <a:t>.NET Core </a:t>
                      </a:r>
                      <a:endParaRPr lang="en-US" sz="1600" dirty="0"/>
                    </a:p>
                  </a:txBody>
                  <a:tcPr/>
                </a:tc>
                <a:tc>
                  <a:txBody>
                    <a:bodyPr/>
                    <a:lstStyle/>
                    <a:p>
                      <a:r>
                        <a:rPr lang="en-US" sz="1600" dirty="0"/>
                        <a:t>Apache Spark in Azure Synapse includes .NET Core 3.0</a:t>
                      </a:r>
                    </a:p>
                  </a:txBody>
                  <a:tcPr/>
                </a:tc>
                <a:extLst>
                  <a:ext uri="{0D108BD9-81ED-4DB2-BD59-A6C34878D82A}">
                    <a16:rowId xmlns:a16="http://schemas.microsoft.com/office/drawing/2014/main" val="2624067827"/>
                  </a:ext>
                </a:extLst>
              </a:tr>
              <a:tr h="601261">
                <a:tc>
                  <a:txBody>
                    <a:bodyPr/>
                    <a:lstStyle/>
                    <a:p>
                      <a:r>
                        <a:rPr lang="en-US" sz="1600" b="1" dirty="0"/>
                        <a:t>.NET Support for Apache Spark</a:t>
                      </a:r>
                      <a:endParaRPr lang="en-US" sz="1600" dirty="0"/>
                    </a:p>
                  </a:txBody>
                  <a:tcPr/>
                </a:tc>
                <a:tc>
                  <a:txBody>
                    <a:bodyPr/>
                    <a:lstStyle/>
                    <a:p>
                      <a:r>
                        <a:rPr lang="en-US" sz="1600" dirty="0"/>
                        <a:t>Azure Synapse includes .NET Support for Apache Spark 0.11.0</a:t>
                      </a:r>
                    </a:p>
                  </a:txBody>
                  <a:tcPr/>
                </a:tc>
                <a:extLst>
                  <a:ext uri="{0D108BD9-81ED-4DB2-BD59-A6C34878D82A}">
                    <a16:rowId xmlns:a16="http://schemas.microsoft.com/office/drawing/2014/main" val="1832431182"/>
                  </a:ext>
                </a:extLst>
              </a:tr>
              <a:tr h="601261">
                <a:tc>
                  <a:txBody>
                    <a:bodyPr/>
                    <a:lstStyle/>
                    <a:p>
                      <a:r>
                        <a:rPr lang="en-US" sz="1600" b="1" dirty="0"/>
                        <a:t>Delta Lake</a:t>
                      </a:r>
                      <a:endParaRPr lang="en-US" sz="1600" dirty="0"/>
                    </a:p>
                  </a:txBody>
                  <a:tcPr/>
                </a:tc>
                <a:tc>
                  <a:txBody>
                    <a:bodyPr/>
                    <a:lstStyle/>
                    <a:p>
                      <a:r>
                        <a:rPr lang="en-US" sz="1600" dirty="0"/>
                        <a:t>Synapse Analytics includes support for Delta Lake 0.6.0</a:t>
                      </a:r>
                    </a:p>
                  </a:txBody>
                  <a:tcPr/>
                </a:tc>
                <a:extLst>
                  <a:ext uri="{0D108BD9-81ED-4DB2-BD59-A6C34878D82A}">
                    <a16:rowId xmlns:a16="http://schemas.microsoft.com/office/drawing/2014/main" val="355662571"/>
                  </a:ext>
                </a:extLst>
              </a:tr>
              <a:tr h="601261">
                <a:tc>
                  <a:txBody>
                    <a:bodyPr/>
                    <a:lstStyle/>
                    <a:p>
                      <a:r>
                        <a:rPr lang="en-US" sz="1600" b="1" dirty="0"/>
                        <a:t>Python</a:t>
                      </a:r>
                      <a:endParaRPr lang="en-US" sz="1600" dirty="0"/>
                    </a:p>
                  </a:txBody>
                  <a:tcPr/>
                </a:tc>
                <a:tc>
                  <a:txBody>
                    <a:bodyPr/>
                    <a:lstStyle/>
                    <a:p>
                      <a:r>
                        <a:rPr lang="en-US" sz="1600" dirty="0"/>
                        <a:t>Apache Spark in Azure Synapse includes an installation of Python version 3.6.1. </a:t>
                      </a:r>
                    </a:p>
                  </a:txBody>
                  <a:tcPr/>
                </a:tc>
                <a:extLst>
                  <a:ext uri="{0D108BD9-81ED-4DB2-BD59-A6C34878D82A}">
                    <a16:rowId xmlns:a16="http://schemas.microsoft.com/office/drawing/2014/main" val="400221016"/>
                  </a:ext>
                </a:extLst>
              </a:tr>
              <a:tr h="60126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dirty="0"/>
                        <a:t>Scala and Java libraries</a:t>
                      </a:r>
                    </a:p>
                    <a:p>
                      <a:endParaRPr lang="en-US" sz="1600" dirty="0"/>
                    </a:p>
                  </a:txBody>
                  <a:tcPr/>
                </a:tc>
                <a:tc>
                  <a:txBody>
                    <a:bodyPr/>
                    <a:lstStyle/>
                    <a:p>
                      <a:r>
                        <a:rPr lang="en-US" sz="1600" dirty="0">
                          <a:hlinkClick r:id="rId3"/>
                        </a:rPr>
                        <a:t>https://docs.microsoft.com/en-us/azure/synapse-analytics/spark/apache-spark-version-support</a:t>
                      </a:r>
                      <a:endParaRPr lang="en-US" sz="1600" dirty="0"/>
                    </a:p>
                  </a:txBody>
                  <a:tcPr/>
                </a:tc>
                <a:extLst>
                  <a:ext uri="{0D108BD9-81ED-4DB2-BD59-A6C34878D82A}">
                    <a16:rowId xmlns:a16="http://schemas.microsoft.com/office/drawing/2014/main" val="2901344632"/>
                  </a:ext>
                </a:extLst>
              </a:tr>
            </a:tbl>
          </a:graphicData>
        </a:graphic>
      </p:graphicFrame>
    </p:spTree>
    <p:extLst>
      <p:ext uri="{BB962C8B-B14F-4D97-AF65-F5344CB8AC3E}">
        <p14:creationId xmlns:p14="http://schemas.microsoft.com/office/powerpoint/2010/main" val="1126336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11597</TotalTime>
  <Words>1174</Words>
  <Application>Microsoft Office PowerPoint</Application>
  <PresentationFormat>Custom</PresentationFormat>
  <Paragraphs>221</Paragraphs>
  <Slides>16</Slides>
  <Notes>10</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Arial Nova</vt:lpstr>
      <vt:lpstr>Calibri</vt:lpstr>
      <vt:lpstr>Consolas</vt:lpstr>
      <vt:lpstr>Segoe UI</vt:lpstr>
      <vt:lpstr>Segoe UI Light</vt:lpstr>
      <vt:lpstr>Segoe UI Semibold</vt:lpstr>
      <vt:lpstr>Wingdings</vt:lpstr>
      <vt:lpstr>Analytics Surge</vt:lpstr>
      <vt:lpstr>2_Microsoft Generic 2019</vt:lpstr>
      <vt:lpstr>Design Presentation: Spark and ML</vt:lpstr>
      <vt:lpstr>PowerPoint Presentation</vt:lpstr>
      <vt:lpstr>Topics Covered</vt:lpstr>
      <vt:lpstr>Spark and Machine Learning in Azure Synapse</vt:lpstr>
      <vt:lpstr>Agenda</vt:lpstr>
      <vt:lpstr>The Data Science Process</vt:lpstr>
      <vt:lpstr>Introducing the Data Science Process</vt:lpstr>
      <vt:lpstr>Spark in Azure Synapse Analytics</vt:lpstr>
      <vt:lpstr>Runtime language and library support </vt:lpstr>
      <vt:lpstr>Optimize Apache Spark jobs (preview) </vt:lpstr>
      <vt:lpstr>Integrated SQL Pool connectivity</vt:lpstr>
      <vt:lpstr>Machine Learning</vt:lpstr>
      <vt:lpstr>Using Azure Machine Learning from Synapse</vt:lpstr>
      <vt:lpstr>AutoML compute and registry services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351</cp:revision>
  <dcterms:created xsi:type="dcterms:W3CDTF">2016-03-10T00:17:44Z</dcterms:created>
  <dcterms:modified xsi:type="dcterms:W3CDTF">2020-07-30T17:30:53Z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